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6"/>
  </p:notesMasterIdLst>
  <p:sldIdLst>
    <p:sldId id="256" r:id="rId2"/>
    <p:sldId id="257" r:id="rId3"/>
    <p:sldId id="292" r:id="rId4"/>
    <p:sldId id="281" r:id="rId5"/>
    <p:sldId id="287" r:id="rId6"/>
    <p:sldId id="259" r:id="rId7"/>
    <p:sldId id="260" r:id="rId8"/>
    <p:sldId id="290" r:id="rId9"/>
    <p:sldId id="291" r:id="rId10"/>
    <p:sldId id="263" r:id="rId11"/>
    <p:sldId id="261" r:id="rId12"/>
    <p:sldId id="274" r:id="rId13"/>
    <p:sldId id="275" r:id="rId14"/>
    <p:sldId id="276" r:id="rId15"/>
    <p:sldId id="278" r:id="rId16"/>
    <p:sldId id="279" r:id="rId17"/>
    <p:sldId id="280" r:id="rId18"/>
    <p:sldId id="272" r:id="rId19"/>
    <p:sldId id="258" r:id="rId20"/>
    <p:sldId id="269" r:id="rId21"/>
    <p:sldId id="270" r:id="rId22"/>
    <p:sldId id="271" r:id="rId23"/>
    <p:sldId id="273" r:id="rId24"/>
    <p:sldId id="268" r:id="rId25"/>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784"/>
    <p:restoredTop sz="94614"/>
  </p:normalViewPr>
  <p:slideViewPr>
    <p:cSldViewPr>
      <p:cViewPr varScale="1">
        <p:scale>
          <a:sx n="90" d="100"/>
          <a:sy n="90" d="100"/>
        </p:scale>
        <p:origin x="1168"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233" d="100"/>
          <a:sy n="233" d="100"/>
        </p:scale>
        <p:origin x="144" y="-64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D62D8FE3-6A6E-084F-9FF9-E56AA2320B49}" type="datetimeFigureOut">
              <a:rPr lang="en-US" smtClean="0"/>
              <a:t>12/23/22</a:t>
            </a:fld>
            <a:endParaRPr lang="en-US" dirty="0"/>
          </a:p>
        </p:txBody>
      </p:sp>
      <p:sp>
        <p:nvSpPr>
          <p:cNvPr id="4" name="Slide Image Placeholder 3"/>
          <p:cNvSpPr>
            <a:spLocks noGrp="1" noRot="1" noChangeAspect="1"/>
          </p:cNvSpPr>
          <p:nvPr>
            <p:ph type="sldImg" idx="2"/>
          </p:nvPr>
        </p:nvSpPr>
        <p:spPr>
          <a:xfrm>
            <a:off x="1438275" y="1173163"/>
            <a:ext cx="4222750" cy="31670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516438"/>
            <a:ext cx="5680075" cy="36957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5400"/>
            <a:ext cx="3076575"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138" y="8915400"/>
            <a:ext cx="3076575" cy="469900"/>
          </a:xfrm>
          <a:prstGeom prst="rect">
            <a:avLst/>
          </a:prstGeom>
        </p:spPr>
        <p:txBody>
          <a:bodyPr vert="horz" lIns="91440" tIns="45720" rIns="91440" bIns="45720" rtlCol="0" anchor="b"/>
          <a:lstStyle>
            <a:lvl1pPr algn="r">
              <a:defRPr sz="1200"/>
            </a:lvl1pPr>
          </a:lstStyle>
          <a:p>
            <a:fld id="{A2F3457B-1122-D141-81B1-6D8146007B4C}" type="slidenum">
              <a:rPr lang="en-US" smtClean="0"/>
              <a:t>‹#›</a:t>
            </a:fld>
            <a:endParaRPr lang="en-US" dirty="0"/>
          </a:p>
        </p:txBody>
      </p:sp>
    </p:spTree>
    <p:extLst>
      <p:ext uri="{BB962C8B-B14F-4D97-AF65-F5344CB8AC3E}">
        <p14:creationId xmlns:p14="http://schemas.microsoft.com/office/powerpoint/2010/main" val="212483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120650" y="0"/>
            <a:ext cx="6858000" cy="9385300"/>
          </a:xfrm>
        </p:spPr>
        <p:txBody>
          <a:bodyPr/>
          <a:lstStyle/>
          <a:p>
            <a:r>
              <a:rPr lang="en-US" sz="950" b="1" u="sng" dirty="0"/>
              <a:t>Who wrote the book?</a:t>
            </a:r>
          </a:p>
          <a:p>
            <a:r>
              <a:rPr lang="en-US" sz="950" dirty="0"/>
              <a:t>While the author of Lamentations remains nameless within the book, strong evidence from both inside and outside the text points to the prophet Jeremiah as the author. </a:t>
            </a:r>
          </a:p>
          <a:p>
            <a:endParaRPr lang="en-US" sz="950" dirty="0"/>
          </a:p>
          <a:p>
            <a:r>
              <a:rPr lang="en-US" sz="950" dirty="0"/>
              <a:t>The original name of the book in Hebrew, </a:t>
            </a:r>
            <a:r>
              <a:rPr lang="en-US" sz="950" i="1" dirty="0" err="1"/>
              <a:t>ekah</a:t>
            </a:r>
            <a:r>
              <a:rPr lang="en-US" sz="950" i="1" dirty="0"/>
              <a:t>,</a:t>
            </a:r>
            <a:r>
              <a:rPr lang="en-US" sz="950" dirty="0"/>
              <a:t> can be translated “Alas!” or “How,” giving the sense of weeping or lamenting over some sad event. Later readers and translators substituted in the title “Lamentations” because of its clearer and more evocative meaning. It’s this idea of lamenting that, for many, links Jeremiah to the book. Not only does the author of the book witness the results of the recent destruction of Jerusalem, he seems to have witnessed the invasion itself (Lamentations 1:13–15)..</a:t>
            </a:r>
          </a:p>
          <a:p>
            <a:r>
              <a:rPr lang="en-US" sz="950" b="1" u="sng" dirty="0"/>
              <a:t>Where are we?</a:t>
            </a:r>
          </a:p>
          <a:p>
            <a:r>
              <a:rPr lang="en-US" sz="950" dirty="0"/>
              <a:t>“</a:t>
            </a:r>
            <a:r>
              <a:rPr lang="en-US" sz="950" i="1" dirty="0"/>
              <a:t>How lonely sits the city that was full of people</a:t>
            </a:r>
            <a:r>
              <a:rPr lang="en-US" sz="950" dirty="0"/>
              <a:t>!” (Lamentations 1:1), so goes the beginning of Lamentations.  How far they had fallen.  Jeremiah walked through the streets and alleys of the Holy City and saw nothing but pain, suffering, and destruction in the wake of the Babylonian invasion of 586 BC.  It also makes sense to date the book as close to the invasion as possible, meaning late 586 BC or early 585 BC, due to the raw emotion Jeremiah expresses throughout its pages. </a:t>
            </a:r>
            <a:r>
              <a:rPr lang="en-US" sz="950" b="1" dirty="0"/>
              <a:t>Jerusalem was destroyed in the eleventh year, fourth month, and ninth day in the reign of Zedekiah</a:t>
            </a:r>
            <a:r>
              <a:rPr lang="en-US" sz="950" dirty="0"/>
              <a:t> (Jer. 39:1-9).  The fall precipitated the writing of the Book of Lamentations. The people had a false security that Jerusalem would never fall.  But sin has its consequences (Nu. 32:23).  </a:t>
            </a:r>
          </a:p>
          <a:p>
            <a:r>
              <a:rPr lang="en-US" sz="950" b="1" u="sng" dirty="0"/>
              <a:t>Why is Lamentations so important?</a:t>
            </a:r>
          </a:p>
          <a:p>
            <a:r>
              <a:rPr lang="en-US" sz="950" dirty="0"/>
              <a:t>Like the book of Job, Lamentations pictures a man of God puzzling over the results of evil and suffering in the world; however, while Job dealt with unexplained evil, Jeremiah lamented a tragedy entirely of Jerusalem’s making. The people of this once great city experienced the judgment of the holy God, and the results were devastating. But at the heart of this book, at the center of this lament over the effects of sin in the world, sit a few verses devoted to hope in the Lord (Lamentations 3:22–25). This statement of faith standing strong in the midst of the surrounding darkness shines as a beacon to all those suffering under the consequences of their own sin.</a:t>
            </a:r>
          </a:p>
          <a:p>
            <a:r>
              <a:rPr lang="en-US" sz="950" b="1" u="sng" dirty="0"/>
              <a:t>What's the big idea?</a:t>
            </a:r>
          </a:p>
          <a:p>
            <a:r>
              <a:rPr lang="en-US" sz="950" dirty="0"/>
              <a:t>This book is filled with tears and sorrow.  It is a hymn of heartache.  It is a psalm of sadness.  It is a symphony of sorrow.  Lamentations has been called the “wailing wall” of the Bible.  Jeremiah witnessed the utter destruction of Jerusalem.  As he saw it burn he sat down in the warm ashes and hot tears streamed down his face.  Actually, Jeremiah sat among the rubble and ruin of Jerusalem weeping as he write these words.  As the verses of Lamentations accumulate, readers cannot help but wonder how many different ways Jeremiah could describe the desolation of the once proud city. Children begged food from their mothers (Lamentations 2:12), young men and women were cut down by swords (2:21), and formerly compassionate mothers used their children for food (4:10). Even the city’s roads mourned over its condition (1:4)! Jeremiah could not help but acknowledge the abject state of this city, piled with rubble.</a:t>
            </a:r>
          </a:p>
          <a:p>
            <a:endParaRPr lang="en-US" sz="950" dirty="0"/>
          </a:p>
          <a:p>
            <a:r>
              <a:rPr lang="en-US" sz="950" dirty="0"/>
              <a:t>The pain so evident in Jeremiah’s reaction to this devastation clearly communicates the significance of the terrible condition in Jerusalem. Speaking in the first person, Jeremiah pictured himself captured in a besieged city, without anyone to hear his prayers, and as a target for the arrows of the enemy (3:7–8, 12). Yet even in this seemingly hopeless situation, he somehow found hope in the Lord (3:21–24).</a:t>
            </a:r>
          </a:p>
          <a:p>
            <a:endParaRPr lang="en-US" sz="950" dirty="0"/>
          </a:p>
          <a:p>
            <a:r>
              <a:rPr lang="en-US" sz="950" dirty="0"/>
              <a:t>The writer of Ecclesiastes wrote, “</a:t>
            </a:r>
            <a:r>
              <a:rPr lang="en-US" sz="950" i="1" dirty="0"/>
              <a:t>it is better to go to the house of mourning than to go to the house of feasting, for this is the end of all mankind, and the living will lay it to heart</a:t>
            </a:r>
            <a:r>
              <a:rPr lang="en-US" sz="950" dirty="0"/>
              <a:t>” (“and the living takes it to heart” NIV).  He continues, “</a:t>
            </a:r>
            <a:r>
              <a:rPr lang="en-US" sz="950" i="1" dirty="0"/>
              <a:t>The heart of the wise is in the house of mourning, but the heart of fools is in the house of mirth</a:t>
            </a:r>
            <a:r>
              <a:rPr lang="en-US" sz="950" dirty="0"/>
              <a:t>” (7:4).  Lamentation is an extended period of mourning or laments.  This small book wears the shroud of grief, echoing a message of the consequences of sin.  From the very beginning, the lonely city of Jerusalem is portrayed as a woman who weeps bitterly, who sits as a grief-stricken widow under harsh servitude, distress and mourning (1:1-3).  Every sentiment is the cry of a broken heart.</a:t>
            </a:r>
          </a:p>
          <a:p>
            <a:endParaRPr lang="en-US" sz="950" dirty="0"/>
          </a:p>
          <a:p>
            <a:r>
              <a:rPr lang="en-US" sz="950" dirty="0"/>
              <a:t>Notes: </a:t>
            </a:r>
          </a:p>
          <a:p>
            <a:r>
              <a:rPr lang="en-US" sz="950" dirty="0"/>
              <a:t>The five laments are five poems with somewhat varying structure, but all based on the Hebrew alphabet. Chapters 1, 2, 3, and 4 are acrostic poems. </a:t>
            </a:r>
          </a:p>
          <a:p>
            <a:pPr marL="628650" lvl="1" indent="-171450">
              <a:buFont typeface="Arial" panose="020B0604020202020204" pitchFamily="34" charset="0"/>
              <a:buChar char="•"/>
            </a:pPr>
            <a:r>
              <a:rPr lang="en-US" sz="950" dirty="0"/>
              <a:t>In chapters 1, 2, and 4, the first letter of each stanza of the poem (each verse) matches the Hebrew alphabet. There are 22 letters in the Hebrew alphabet and thus there are 22 verses. </a:t>
            </a:r>
          </a:p>
          <a:p>
            <a:pPr marL="628650" lvl="1" indent="-171450">
              <a:buFont typeface="Arial" panose="020B0604020202020204" pitchFamily="34" charset="0"/>
              <a:buChar char="•"/>
            </a:pPr>
            <a:r>
              <a:rPr lang="en-US" sz="950" dirty="0"/>
              <a:t>Chapter 3 is a bit more challenging but is acrostic. As with chapters 1 and 2, each stanza contains three lines. But unlike chapters 1 and 2, each line of the stanza begins with the same Hebrew letter and there is only one line per verse. Thus, in our English Bible, each verse in verses 1-3 begin with “aleph,” the first letter of the Hebrew alphabet; each verse in verses 4-6 begin with “</a:t>
            </a:r>
            <a:r>
              <a:rPr lang="en-US" sz="950" dirty="0" err="1"/>
              <a:t>beth</a:t>
            </a:r>
            <a:r>
              <a:rPr lang="en-US" sz="950" dirty="0"/>
              <a:t>,” the second letter of the Hebrew alphabet, and so forth. With each line made into a different verse, there are 66 total verses, although the actual length of the chapter is virtually identical to chapters 1 and 2. </a:t>
            </a:r>
          </a:p>
          <a:p>
            <a:pPr marL="628650" lvl="1" indent="-171450">
              <a:buFont typeface="Arial" panose="020B0604020202020204" pitchFamily="34" charset="0"/>
              <a:buChar char="•"/>
            </a:pPr>
            <a:r>
              <a:rPr lang="en-US" sz="950" dirty="0"/>
              <a:t>Chapter 5 is not an acrostic lament, but it also follows the pattern of having only 22 stanzas (verses). Unlike the other four laments, this poem has only one line per stanza. Like chapter 3, each line corresponds with a verse.. </a:t>
            </a:r>
          </a:p>
          <a:p>
            <a:endParaRPr lang="en-US" sz="950" dirty="0"/>
          </a:p>
          <a:p>
            <a:pPr marL="285750" indent="-285750">
              <a:buFont typeface="+mj-lt"/>
              <a:buAutoNum type="romanUcPeriod"/>
            </a:pPr>
            <a:r>
              <a:rPr lang="en-US" sz="950" dirty="0"/>
              <a:t>Chapter 1: </a:t>
            </a:r>
            <a:r>
              <a:rPr lang="en-US" sz="950" b="1" dirty="0"/>
              <a:t>The City: </a:t>
            </a:r>
            <a:r>
              <a:rPr lang="en-US" sz="950" dirty="0"/>
              <a:t>A lament on the bitter end of sin - pain often precedes penitence.</a:t>
            </a:r>
          </a:p>
          <a:p>
            <a:pPr marL="285750" indent="-285750">
              <a:buFont typeface="+mj-lt"/>
              <a:buAutoNum type="romanUcPeriod"/>
            </a:pPr>
            <a:r>
              <a:rPr lang="en-US" sz="950" dirty="0"/>
              <a:t>Chapter 2: </a:t>
            </a:r>
            <a:r>
              <a:rPr lang="en-US" sz="950" b="1" dirty="0"/>
              <a:t>The Creator:</a:t>
            </a:r>
            <a:r>
              <a:rPr lang="en-US" sz="950" dirty="0"/>
              <a:t> A lament on the heavy hand of God - “The Lord” is the Source of the desolation  (2:1, 2, 5-8, 17 and 20).</a:t>
            </a:r>
          </a:p>
          <a:p>
            <a:pPr marL="285750" indent="-285750">
              <a:buFont typeface="+mj-lt"/>
              <a:buAutoNum type="romanUcPeriod"/>
            </a:pPr>
            <a:r>
              <a:rPr lang="en-US" sz="950" dirty="0"/>
              <a:t>Chapter 3: </a:t>
            </a:r>
            <a:r>
              <a:rPr lang="en-US" sz="950" b="1" dirty="0"/>
              <a:t>The Cry</a:t>
            </a:r>
            <a:r>
              <a:rPr lang="en-US" sz="950" dirty="0"/>
              <a:t>, A lament on personal suffering - The pain of the prophet whose pain to praise and confidence in God’s justice.  </a:t>
            </a:r>
          </a:p>
          <a:p>
            <a:pPr marL="285750" indent="-285750">
              <a:buFont typeface="+mj-lt"/>
              <a:buAutoNum type="romanUcPeriod"/>
            </a:pPr>
            <a:r>
              <a:rPr lang="en-US" sz="950" dirty="0"/>
              <a:t>Chapter 4: </a:t>
            </a:r>
            <a:r>
              <a:rPr lang="en-US" sz="950" b="1" dirty="0"/>
              <a:t>The Cost of Sin:</a:t>
            </a:r>
            <a:r>
              <a:rPr lang="en-US" sz="950" dirty="0"/>
              <a:t> A lament on the great loss of God’s favor - Life is horrifying and the corruption is identified</a:t>
            </a:r>
          </a:p>
          <a:p>
            <a:pPr marL="285750" indent="-285750">
              <a:buFont typeface="+mj-lt"/>
              <a:buAutoNum type="romanUcPeriod"/>
            </a:pPr>
            <a:r>
              <a:rPr lang="en-US" sz="950" dirty="0"/>
              <a:t>Chapter 5: </a:t>
            </a:r>
            <a:r>
              <a:rPr lang="en-US" sz="950" b="1" dirty="0"/>
              <a:t>The Cause:</a:t>
            </a:r>
            <a:r>
              <a:rPr lang="en-US" sz="950" dirty="0"/>
              <a:t> A lament and plea for God to consider - Jeremiah pleads for God to see the suffering of the people and the price being paid that had brought the people to their knees - ready to submit.   </a:t>
            </a:r>
          </a:p>
          <a:p>
            <a:endParaRPr lang="en-US" sz="1000" dirty="0"/>
          </a:p>
          <a:p>
            <a:endParaRPr lang="en-US" sz="1100" dirty="0"/>
          </a:p>
          <a:p>
            <a:endParaRPr lang="en-US" sz="1100" dirty="0"/>
          </a:p>
        </p:txBody>
      </p:sp>
      <p:sp>
        <p:nvSpPr>
          <p:cNvPr id="4" name="Slide Number Placeholder 3"/>
          <p:cNvSpPr>
            <a:spLocks noGrp="1"/>
          </p:cNvSpPr>
          <p:nvPr>
            <p:ph type="sldNum" sz="quarter" idx="10"/>
          </p:nvPr>
        </p:nvSpPr>
        <p:spPr/>
        <p:txBody>
          <a:bodyPr/>
          <a:lstStyle/>
          <a:p>
            <a:fld id="{A2F3457B-1122-D141-81B1-6D8146007B4C}" type="slidenum">
              <a:rPr lang="en-US" smtClean="0"/>
              <a:t>1</a:t>
            </a:fld>
            <a:endParaRPr lang="en-US" dirty="0"/>
          </a:p>
        </p:txBody>
      </p:sp>
    </p:spTree>
    <p:extLst>
      <p:ext uri="{BB962C8B-B14F-4D97-AF65-F5344CB8AC3E}">
        <p14:creationId xmlns:p14="http://schemas.microsoft.com/office/powerpoint/2010/main" val="1813225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F3457B-1122-D141-81B1-6D8146007B4C}" type="slidenum">
              <a:rPr lang="en-US" smtClean="0"/>
              <a:t>18</a:t>
            </a:fld>
            <a:endParaRPr lang="en-US" dirty="0"/>
          </a:p>
        </p:txBody>
      </p:sp>
    </p:spTree>
    <p:extLst>
      <p:ext uri="{BB962C8B-B14F-4D97-AF65-F5344CB8AC3E}">
        <p14:creationId xmlns:p14="http://schemas.microsoft.com/office/powerpoint/2010/main" val="30998913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F3457B-1122-D141-81B1-6D8146007B4C}" type="slidenum">
              <a:rPr lang="en-US" smtClean="0"/>
              <a:t>19</a:t>
            </a:fld>
            <a:endParaRPr lang="en-US" dirty="0"/>
          </a:p>
        </p:txBody>
      </p:sp>
    </p:spTree>
    <p:extLst>
      <p:ext uri="{BB962C8B-B14F-4D97-AF65-F5344CB8AC3E}">
        <p14:creationId xmlns:p14="http://schemas.microsoft.com/office/powerpoint/2010/main" val="2087187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F3457B-1122-D141-81B1-6D8146007B4C}" type="slidenum">
              <a:rPr lang="en-US" smtClean="0"/>
              <a:t>20</a:t>
            </a:fld>
            <a:endParaRPr lang="en-US" dirty="0"/>
          </a:p>
        </p:txBody>
      </p:sp>
    </p:spTree>
    <p:extLst>
      <p:ext uri="{BB962C8B-B14F-4D97-AF65-F5344CB8AC3E}">
        <p14:creationId xmlns:p14="http://schemas.microsoft.com/office/powerpoint/2010/main" val="39719921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F3457B-1122-D141-81B1-6D8146007B4C}" type="slidenum">
              <a:rPr lang="en-US" smtClean="0"/>
              <a:t>21</a:t>
            </a:fld>
            <a:endParaRPr lang="en-US" dirty="0"/>
          </a:p>
        </p:txBody>
      </p:sp>
    </p:spTree>
    <p:extLst>
      <p:ext uri="{BB962C8B-B14F-4D97-AF65-F5344CB8AC3E}">
        <p14:creationId xmlns:p14="http://schemas.microsoft.com/office/powerpoint/2010/main" val="35704050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F3457B-1122-D141-81B1-6D8146007B4C}" type="slidenum">
              <a:rPr lang="en-US" smtClean="0"/>
              <a:t>22</a:t>
            </a:fld>
            <a:endParaRPr lang="en-US" dirty="0"/>
          </a:p>
        </p:txBody>
      </p:sp>
    </p:spTree>
    <p:extLst>
      <p:ext uri="{BB962C8B-B14F-4D97-AF65-F5344CB8AC3E}">
        <p14:creationId xmlns:p14="http://schemas.microsoft.com/office/powerpoint/2010/main" val="776415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76263" y="3175"/>
            <a:ext cx="5721350" cy="4291013"/>
          </a:xfrm>
          <a:solidFill>
            <a:schemeClr val="bg1"/>
          </a:solidFill>
        </p:spPr>
      </p:sp>
      <p:sp>
        <p:nvSpPr>
          <p:cNvPr id="3" name="Notes Placeholder 2"/>
          <p:cNvSpPr>
            <a:spLocks noGrp="1"/>
          </p:cNvSpPr>
          <p:nvPr>
            <p:ph type="body" idx="1"/>
          </p:nvPr>
        </p:nvSpPr>
        <p:spPr>
          <a:xfrm>
            <a:off x="196658" y="4280368"/>
            <a:ext cx="6705984" cy="5146674"/>
          </a:xfrm>
        </p:spPr>
        <p:txBody>
          <a:bodyPr/>
          <a:lstStyle/>
          <a:p>
            <a:r>
              <a:rPr lang="en-US" sz="900" dirty="0"/>
              <a:t>Burned</a:t>
            </a:r>
            <a:r>
              <a:rPr lang="is-IS" sz="900" dirty="0"/>
              <a:t>…all burned.  Solomon’s holy temple, the king’s palace, every house, every important building rich with history...all gone.  Jerusalem’s hope and and its future, all a smoking rubble.  The weeping prophet’s message has been spurned, or ignored.  He, himself, has has been abused.  Chapter 1:1-2 reveals his thoughts: “</a:t>
            </a:r>
            <a:r>
              <a:rPr lang="en-US" sz="900" dirty="0"/>
              <a:t>How lonely sits the city that was full of people!  How like a widow has she become, she who was great among the nations!  She who was a princess among the provinces has become a slave. She weeps bitterly in the night, with tears on her cheeks; among all her lovers she has none to comfort her; all her friends have dealt treacherously with her; they have become her enemies.”  How sad.  Jeremiah laments the lost glory of Israel, he mourns for them.  For good reason, Lamentations is often called the saddest book of the Old Testament.  Known for writing laments (2 Chr. 35:25), Jeremiah is almost certainly the author.  One might say, the book of Jeremiah is about </a:t>
            </a:r>
            <a:r>
              <a:rPr lang="en-US" sz="900" i="1" dirty="0"/>
              <a:t>warnings </a:t>
            </a:r>
            <a:r>
              <a:rPr lang="en-US" sz="900" dirty="0"/>
              <a:t>while Lamentations is about </a:t>
            </a:r>
            <a:r>
              <a:rPr lang="en-US" sz="900" i="1" dirty="0"/>
              <a:t>mourning.  </a:t>
            </a:r>
            <a:r>
              <a:rPr lang="en-US" sz="900" dirty="0"/>
              <a:t>Jeremiah looked forward while Lamentations looks backward.  Like Psalms, Lamentations is composed not of chapters, but of poems.  The five laments mentioned were written shortly after Judah’s captivity by the Babylonians.  The first four laments were written in acrostic form (correspond to the first twenty-two letters of the Hebrew alphabet).  One might say that Lamentations covers the experience of suffering from A to Z.  The fifth lament is a prayer and is not acrostic; it lays the pain of the people at God’s lap and pleads for relief and restoration.  Chapters 1 and 5 focus on the people while chapters 2 and 4 focus on the Lord.  Chapter 3 provides the pivot for the book as it points to Jeremiah’s response in the midst of the affliction.  “Since my people are crushed, I am crushed” is the cry of Jeremiah as he anguishes over his nation (Jer. 8:21, NIV).  In Chapter 1 he describes Jerusalem’s desolation, a result of their sins (1:1-11) while the rest of the chapter personifies her suffering and how her enemies have mocked her, even rejoiced at her destruction (1:11, 21).  In verse 22 we see his heart, “For my groans are many, and my heart is faint” (1:22b).  Chapter 2 describes God’s wrath and punishment of the unrighteousness (2:17).  Chapter 3 reflects Jeremiah’s grief and is pictured as “a bear lying in wait” and a “lion in hiding” that was dragged from the path and mangled (3:10-11).  Yet, in the midst of his grief, Jeremiah embraces hope (1:22-26, 32-33).  Chapter 4 gives us insight to God’s anger over sin with Judah’s former glory being reviewed (4:11).  He announces that Edom will see God’s judgment for rejoicing at Judah’s downfall.  Finally, he asks God to “remember what has happened to us” as they admit their sin (5:1, 16).  His hope, and the hope of his people, rests  in the Almighty as the book ends with a plea for restoration (5:21).  </a:t>
            </a:r>
          </a:p>
          <a:p>
            <a:endParaRPr lang="en-US" sz="900" dirty="0"/>
          </a:p>
          <a:p>
            <a:r>
              <a:rPr lang="en-US" sz="900" dirty="0"/>
              <a:t>Application</a:t>
            </a:r>
          </a:p>
          <a:p>
            <a:pPr marL="685800" lvl="1" indent="-228600">
              <a:buFont typeface="+mj-lt"/>
              <a:buAutoNum type="arabicPeriod"/>
            </a:pPr>
            <a:r>
              <a:rPr lang="en-US" sz="900" dirty="0"/>
              <a:t>Sin's pleasures are often shared, but its consequences are felt individually. (1:2, 7. 9, 16, 17, 21)</a:t>
            </a:r>
          </a:p>
          <a:p>
            <a:pPr marL="685800" lvl="1" indent="-228600">
              <a:buFont typeface="+mj-lt"/>
              <a:buAutoNum type="arabicPeriod"/>
            </a:pPr>
            <a:r>
              <a:rPr lang="en-US" sz="900" dirty="0"/>
              <a:t>The Lord has no favorites---all who sin will suffer its consequences - not even God's people were exempt from His judgment; neither are we. (See all the names from Judah in chapter 2; cf. John 12:48; Gal. 6:7-8)</a:t>
            </a:r>
          </a:p>
          <a:p>
            <a:pPr marL="685800" lvl="1" indent="-228600">
              <a:buFont typeface="+mj-lt"/>
              <a:buAutoNum type="arabicPeriod"/>
            </a:pPr>
            <a:r>
              <a:rPr lang="en-US" sz="900" dirty="0"/>
              <a:t>When we experience consequences for our personal sins, there is never any reason to blame God for His justice (3:34-36, 39).</a:t>
            </a:r>
          </a:p>
          <a:p>
            <a:pPr marL="685800" lvl="1" indent="-228600">
              <a:buFont typeface="+mj-lt"/>
              <a:buAutoNum type="arabicPeriod"/>
            </a:pPr>
            <a:r>
              <a:rPr lang="en-US" sz="900" dirty="0"/>
              <a:t>Sin's consequence often bring the very things we said would never occur. (4:5, 7-8, 10, 12-13, 17-18, 20).  Ever asked,  "This will never happen to me?“ or “How did this happen?”  That’s what Judah did.  </a:t>
            </a:r>
          </a:p>
          <a:p>
            <a:pPr marL="685800" lvl="1" indent="-228600">
              <a:buFont typeface="+mj-lt"/>
              <a:buAutoNum type="arabicPeriod"/>
            </a:pPr>
            <a:r>
              <a:rPr lang="en-US" sz="900" dirty="0"/>
              <a:t>There is no misery greater than the misery following open disobedience. (5:2-5, 8-18).  As someone wrote, "High calling, flaunted by low living, inevitably issues in deep suffering."   </a:t>
            </a:r>
          </a:p>
          <a:p>
            <a:endParaRPr lang="en-US" sz="900" dirty="0"/>
          </a:p>
          <a:p>
            <a:r>
              <a:rPr lang="en-US" sz="900" dirty="0"/>
              <a:t>Key thought: Sin will take you further than you want to go, keep you longer than you want to stay, and cost you more than you want to pay.  Weeping for the unrighteous is appropriate. </a:t>
            </a:r>
          </a:p>
          <a:p>
            <a:pPr marL="685800" lvl="1" indent="-228600">
              <a:buFont typeface="+mj-lt"/>
              <a:buAutoNum type="arabicPeriod"/>
            </a:pPr>
            <a:endParaRPr lang="en-US" sz="900" dirty="0"/>
          </a:p>
        </p:txBody>
      </p:sp>
      <p:sp>
        <p:nvSpPr>
          <p:cNvPr id="4" name="Slide Number Placeholder 3"/>
          <p:cNvSpPr>
            <a:spLocks noGrp="1"/>
          </p:cNvSpPr>
          <p:nvPr>
            <p:ph type="sldNum" sz="quarter" idx="10"/>
          </p:nvPr>
        </p:nvSpPr>
        <p:spPr/>
        <p:txBody>
          <a:bodyPr/>
          <a:lstStyle/>
          <a:p>
            <a:fld id="{A2F3457B-1122-D141-81B1-6D8146007B4C}" type="slidenum">
              <a:rPr lang="en-US" smtClean="0"/>
              <a:t>24</a:t>
            </a:fld>
            <a:endParaRPr lang="en-US" dirty="0"/>
          </a:p>
        </p:txBody>
      </p:sp>
    </p:spTree>
    <p:extLst>
      <p:ext uri="{BB962C8B-B14F-4D97-AF65-F5344CB8AC3E}">
        <p14:creationId xmlns:p14="http://schemas.microsoft.com/office/powerpoint/2010/main" val="3564654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76263" y="3175"/>
            <a:ext cx="5721350" cy="4291013"/>
          </a:xfrm>
          <a:solidFill>
            <a:schemeClr val="bg1"/>
          </a:solidFill>
        </p:spPr>
      </p:sp>
      <p:sp>
        <p:nvSpPr>
          <p:cNvPr id="3" name="Notes Placeholder 2"/>
          <p:cNvSpPr>
            <a:spLocks noGrp="1"/>
          </p:cNvSpPr>
          <p:nvPr>
            <p:ph type="body" idx="1"/>
          </p:nvPr>
        </p:nvSpPr>
        <p:spPr>
          <a:xfrm>
            <a:off x="196658" y="4280368"/>
            <a:ext cx="6705984" cy="5146674"/>
          </a:xfrm>
        </p:spPr>
        <p:txBody>
          <a:bodyPr/>
          <a:lstStyle/>
          <a:p>
            <a:r>
              <a:rPr lang="en-US" sz="900" dirty="0"/>
              <a:t>Burned</a:t>
            </a:r>
            <a:r>
              <a:rPr lang="is-IS" sz="900" dirty="0"/>
              <a:t>…all burned.  Solomon’s holy temple, the king’s palace, every house, every important building rich with history...all gone.  Jerusalem’s hope and and its future, all a smoking rubble.  The weeping prophet’s message has been spurned, or ignored.  He, himself, has has been abused.  Chapter 1:1-2 reveals his thoughts: “</a:t>
            </a:r>
            <a:r>
              <a:rPr lang="en-US" sz="900" dirty="0"/>
              <a:t>How lonely sits the city that was full of people!  How like a widow has she become, she who was great among the nations!  She who was a princess among the provinces has become a slave. She weeps bitterly in the night, with tears on her cheeks; among all her lovers she has none to comfort her; all her friends have dealt treacherously with her; they have become her enemies.”  How sad.  Jeremiah laments the lost glory of Israel, he mourns for them.  For good reason, Lamentations is often called the saddest book of the Old Testament.  Known for writing laments (2 Chr. 35:25), Jeremiah is almost certainly the author.  One might say, the book of Jeremiah is about </a:t>
            </a:r>
            <a:r>
              <a:rPr lang="en-US" sz="900" i="1" dirty="0"/>
              <a:t>warnings </a:t>
            </a:r>
            <a:r>
              <a:rPr lang="en-US" sz="900" dirty="0"/>
              <a:t>while Lamentations is about </a:t>
            </a:r>
            <a:r>
              <a:rPr lang="en-US" sz="900" i="1" dirty="0"/>
              <a:t>mourning.  </a:t>
            </a:r>
            <a:r>
              <a:rPr lang="en-US" sz="900" dirty="0"/>
              <a:t>Jeremiah looked forward while Lamentations looks backward.  Like Psalms, Lamentations is composed not of chapters, but of poems.  The five laments mentioned were written shortly after Judah’s captivity by the Babylonians.  The first four laments were written in acrostic form (correspond to the first twenty-two letters of the Hebrew alphabet).  One might say that Lamentations covers the experience of suffering from A to Z.  The fifth lament is a prayer and is not acrostic; it lays the pain of the people at God’s lap and pleads for relief and restoration.  Chapters 1 and 5 focus on the people while chapters 2 and 4 focus on the Lord.  Chapter 3 provides the pivot for the book as it points to Jeremiah’s response in the midst of the affliction.  “Since my people are crushed, I am crushed” is the cry of Jeremiah as he anguishes over his nation (Jer. 8:21, NIV).  In Chapter 1 he describes Jerusalem’s desolation, a result of their sins (1:1-11) while the rest of the chapter personifies her suffering and how her enemies have mocked her, even rejoiced at her destruction (1:11, 21).  In verse 22 we see his heart, “For my groans are many, and my heart is faint” (1:22b).  Chapter 2 describes God’s wrath and punishment of the unrighteousness (2:17).  Chapter 3 reflects Jeremiah’s grief and is pictured as “a bear lying in wait” and a “lion in hiding” that was dragged from the path and mangled (3:10-11).  Yet, in the midst of his grief, Jeremiah embraces hope (1:22-26, 32-33).  Chapter 4 gives us insight to God’s anger over sin with Judah’s former glory being reviewed (4:11).  He announces that Edom will see God’s judgment for rejoicing at Judah’s downfall.  Finally, he asks God to “remember what has happened to us” as they admit their sin (5:1, 16).  His hope, and the hope of his people, rests  in the Almighty as the book ends with a plea for restoration (5:21).  </a:t>
            </a:r>
          </a:p>
          <a:p>
            <a:endParaRPr lang="en-US" sz="900" dirty="0"/>
          </a:p>
          <a:p>
            <a:r>
              <a:rPr lang="en-US" sz="900" dirty="0"/>
              <a:t>Application</a:t>
            </a:r>
          </a:p>
          <a:p>
            <a:pPr marL="685800" lvl="1" indent="-228600">
              <a:buFont typeface="+mj-lt"/>
              <a:buAutoNum type="arabicPeriod"/>
            </a:pPr>
            <a:r>
              <a:rPr lang="en-US" sz="900" dirty="0"/>
              <a:t>Sin's pleasures are often shared, but its consequences are felt individually. (1:2, 7. 9, 16, 17, 21)</a:t>
            </a:r>
          </a:p>
          <a:p>
            <a:pPr marL="685800" lvl="1" indent="-228600">
              <a:buFont typeface="+mj-lt"/>
              <a:buAutoNum type="arabicPeriod"/>
            </a:pPr>
            <a:r>
              <a:rPr lang="en-US" sz="900" dirty="0"/>
              <a:t>The Lord has no favorites---all who sin will suffer its consequences - not even God's people were exempt from His judgment; neither are we. (See all the names from Judah in chapter 2; cf. John 12:48; Gal. 6:7-8)</a:t>
            </a:r>
          </a:p>
          <a:p>
            <a:pPr marL="685800" lvl="1" indent="-228600">
              <a:buFont typeface="+mj-lt"/>
              <a:buAutoNum type="arabicPeriod"/>
            </a:pPr>
            <a:r>
              <a:rPr lang="en-US" sz="900" dirty="0"/>
              <a:t>When we experience consequences for our personal sins, there is never any reason to blame God for His justice (3:34-36, 39).</a:t>
            </a:r>
          </a:p>
          <a:p>
            <a:pPr marL="685800" lvl="1" indent="-228600">
              <a:buFont typeface="+mj-lt"/>
              <a:buAutoNum type="arabicPeriod"/>
            </a:pPr>
            <a:r>
              <a:rPr lang="en-US" sz="900" dirty="0"/>
              <a:t>Sin's consequence often bring the very things we said would never occur. (4:5, 7-8, 10, 12-13, 17-18, 20).  Ever asked,  "This will never happen to me?“ or “How did this happen?”  That’s what Judah did.  </a:t>
            </a:r>
          </a:p>
          <a:p>
            <a:pPr marL="685800" lvl="1" indent="-228600">
              <a:buFont typeface="+mj-lt"/>
              <a:buAutoNum type="arabicPeriod"/>
            </a:pPr>
            <a:r>
              <a:rPr lang="en-US" sz="900" dirty="0"/>
              <a:t>There is no misery greater than the misery following open disobedience. (5:2-5, 8-18).  As someone wrote, "High calling, flaunted by low living, inevitably issues in deep suffering."   </a:t>
            </a:r>
          </a:p>
          <a:p>
            <a:endParaRPr lang="en-US" sz="900" dirty="0"/>
          </a:p>
          <a:p>
            <a:r>
              <a:rPr lang="en-US" sz="900" dirty="0"/>
              <a:t>Key thought: Sin will take you further than you want to go, keep you longer than you want to stay, and cost you more than you want to pay.  Weeping for the unrighteous is appropriate. </a:t>
            </a:r>
          </a:p>
          <a:p>
            <a:pPr marL="685800" lvl="1" indent="-228600">
              <a:buFont typeface="+mj-lt"/>
              <a:buAutoNum type="arabicPeriod"/>
            </a:pPr>
            <a:endParaRPr lang="en-US" sz="900" dirty="0"/>
          </a:p>
        </p:txBody>
      </p:sp>
      <p:sp>
        <p:nvSpPr>
          <p:cNvPr id="4" name="Slide Number Placeholder 3"/>
          <p:cNvSpPr>
            <a:spLocks noGrp="1"/>
          </p:cNvSpPr>
          <p:nvPr>
            <p:ph type="sldNum" sz="quarter" idx="10"/>
          </p:nvPr>
        </p:nvSpPr>
        <p:spPr/>
        <p:txBody>
          <a:bodyPr/>
          <a:lstStyle/>
          <a:p>
            <a:fld id="{A2F3457B-1122-D141-81B1-6D8146007B4C}" type="slidenum">
              <a:rPr lang="en-US" smtClean="0"/>
              <a:t>2</a:t>
            </a:fld>
            <a:endParaRPr lang="en-US" dirty="0"/>
          </a:p>
        </p:txBody>
      </p:sp>
    </p:spTree>
    <p:extLst>
      <p:ext uri="{BB962C8B-B14F-4D97-AF65-F5344CB8AC3E}">
        <p14:creationId xmlns:p14="http://schemas.microsoft.com/office/powerpoint/2010/main" val="2085270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592138"/>
            <a:ext cx="5892800" cy="4419600"/>
          </a:xfrm>
          <a:solidFill>
            <a:srgbClr val="FFFF00"/>
          </a:solidFill>
        </p:spPr>
      </p:sp>
      <p:sp>
        <p:nvSpPr>
          <p:cNvPr id="3" name="Notes Placeholder 2"/>
          <p:cNvSpPr>
            <a:spLocks noGrp="1"/>
          </p:cNvSpPr>
          <p:nvPr>
            <p:ph type="body" idx="1"/>
          </p:nvPr>
        </p:nvSpPr>
        <p:spPr>
          <a:xfrm>
            <a:off x="425451" y="5226050"/>
            <a:ext cx="5964238" cy="3455988"/>
          </a:xfrm>
        </p:spPr>
        <p:txBody>
          <a:bodyPr/>
          <a:lstStyle/>
          <a:p>
            <a:endParaRPr lang="en-US" dirty="0"/>
          </a:p>
        </p:txBody>
      </p:sp>
      <p:sp>
        <p:nvSpPr>
          <p:cNvPr id="4" name="Slide Number Placeholder 3"/>
          <p:cNvSpPr>
            <a:spLocks noGrp="1"/>
          </p:cNvSpPr>
          <p:nvPr>
            <p:ph type="sldNum" sz="quarter" idx="10"/>
          </p:nvPr>
        </p:nvSpPr>
        <p:spPr/>
        <p:txBody>
          <a:bodyPr/>
          <a:lstStyle/>
          <a:p>
            <a:fld id="{86E33552-28B7-9F48-96EF-6F521705AA6A}" type="slidenum">
              <a:rPr lang="en-US" smtClean="0"/>
              <a:t>3</a:t>
            </a:fld>
            <a:endParaRPr lang="en-US" dirty="0"/>
          </a:p>
        </p:txBody>
      </p:sp>
    </p:spTree>
    <p:extLst>
      <p:ext uri="{BB962C8B-B14F-4D97-AF65-F5344CB8AC3E}">
        <p14:creationId xmlns:p14="http://schemas.microsoft.com/office/powerpoint/2010/main" val="6580883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5</a:t>
            </a:fld>
            <a:endParaRPr lang="en-US"/>
          </a:p>
        </p:txBody>
      </p:sp>
    </p:spTree>
    <p:extLst>
      <p:ext uri="{BB962C8B-B14F-4D97-AF65-F5344CB8AC3E}">
        <p14:creationId xmlns:p14="http://schemas.microsoft.com/office/powerpoint/2010/main" val="1777642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F3457B-1122-D141-81B1-6D8146007B4C}" type="slidenum">
              <a:rPr lang="en-US" smtClean="0"/>
              <a:t>6</a:t>
            </a:fld>
            <a:endParaRPr lang="en-US" dirty="0"/>
          </a:p>
        </p:txBody>
      </p:sp>
    </p:spTree>
    <p:extLst>
      <p:ext uri="{BB962C8B-B14F-4D97-AF65-F5344CB8AC3E}">
        <p14:creationId xmlns:p14="http://schemas.microsoft.com/office/powerpoint/2010/main" val="3263331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F3457B-1122-D141-81B1-6D8146007B4C}" type="slidenum">
              <a:rPr lang="en-US" smtClean="0"/>
              <a:t>7</a:t>
            </a:fld>
            <a:endParaRPr lang="en-US" dirty="0"/>
          </a:p>
        </p:txBody>
      </p:sp>
    </p:spTree>
    <p:extLst>
      <p:ext uri="{BB962C8B-B14F-4D97-AF65-F5344CB8AC3E}">
        <p14:creationId xmlns:p14="http://schemas.microsoft.com/office/powerpoint/2010/main" val="185603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5"/>
          </p:nvPr>
        </p:nvSpPr>
        <p:spPr/>
        <p:txBody>
          <a:bodyPr/>
          <a:lstStyle/>
          <a:p>
            <a:fld id="{509E2C24-1099-8B48-A5D1-8E89D0F2DEB1}" type="slidenum">
              <a:rPr lang="en-US" smtClean="0"/>
              <a:t>8</a:t>
            </a:fld>
            <a:endParaRPr lang="en-US" dirty="0"/>
          </a:p>
        </p:txBody>
      </p:sp>
    </p:spTree>
    <p:extLst>
      <p:ext uri="{BB962C8B-B14F-4D97-AF65-F5344CB8AC3E}">
        <p14:creationId xmlns:p14="http://schemas.microsoft.com/office/powerpoint/2010/main" val="6314810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9</a:t>
            </a:fld>
            <a:endParaRPr lang="en-US" dirty="0"/>
          </a:p>
        </p:txBody>
      </p:sp>
    </p:spTree>
    <p:extLst>
      <p:ext uri="{BB962C8B-B14F-4D97-AF65-F5344CB8AC3E}">
        <p14:creationId xmlns:p14="http://schemas.microsoft.com/office/powerpoint/2010/main" val="30990384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F3457B-1122-D141-81B1-6D8146007B4C}" type="slidenum">
              <a:rPr lang="en-US" smtClean="0"/>
              <a:t>11</a:t>
            </a:fld>
            <a:endParaRPr lang="en-US" dirty="0"/>
          </a:p>
        </p:txBody>
      </p:sp>
    </p:spTree>
    <p:extLst>
      <p:ext uri="{BB962C8B-B14F-4D97-AF65-F5344CB8AC3E}">
        <p14:creationId xmlns:p14="http://schemas.microsoft.com/office/powerpoint/2010/main" val="2990996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12/23/22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12/23/22</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12/23/22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12/23/22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12/23/22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12/23/22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12/23/22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12/23/22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12/23/22</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12/23/22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Lamentations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3FC36-7A9B-C144-BDF6-BBC813C42FF3}"/>
              </a:ext>
            </a:extLst>
          </p:cNvPr>
          <p:cNvSpPr>
            <a:spLocks noGrp="1"/>
          </p:cNvSpPr>
          <p:nvPr>
            <p:ph type="title"/>
          </p:nvPr>
        </p:nvSpPr>
        <p:spPr/>
        <p:txBody>
          <a:bodyPr>
            <a:normAutofit/>
          </a:bodyPr>
          <a:lstStyle/>
          <a:p>
            <a:r>
              <a:rPr lang="en-US" sz="3200" dirty="0"/>
              <a:t>Lamentations is about Jeremiah’s empathy</a:t>
            </a:r>
          </a:p>
        </p:txBody>
      </p:sp>
      <p:sp>
        <p:nvSpPr>
          <p:cNvPr id="3" name="Content Placeholder 2">
            <a:extLst>
              <a:ext uri="{FF2B5EF4-FFF2-40B4-BE49-F238E27FC236}">
                <a16:creationId xmlns:a16="http://schemas.microsoft.com/office/drawing/2014/main" id="{AAB78BB2-B2BE-F744-A3CA-9F7D6E3A12A5}"/>
              </a:ext>
            </a:extLst>
          </p:cNvPr>
          <p:cNvSpPr>
            <a:spLocks noGrp="1"/>
          </p:cNvSpPr>
          <p:nvPr>
            <p:ph idx="1"/>
          </p:nvPr>
        </p:nvSpPr>
        <p:spPr/>
        <p:txBody>
          <a:bodyPr>
            <a:normAutofit/>
          </a:bodyPr>
          <a:lstStyle/>
          <a:p>
            <a:pPr marL="118872" indent="0">
              <a:buNone/>
            </a:pPr>
            <a:r>
              <a:rPr lang="en-US" sz="2400" dirty="0"/>
              <a:t>“For the wound of the daughter of my people is my heart wounded; I mourn, and dismay has taken hold on me” (Jer. 8:21, ESV).</a:t>
            </a:r>
          </a:p>
          <a:p>
            <a:pPr marL="118872" indent="0">
              <a:buNone/>
            </a:pPr>
            <a:endParaRPr lang="en-US" sz="2400" dirty="0"/>
          </a:p>
          <a:p>
            <a:pPr marL="411480" lvl="1" indent="0">
              <a:buNone/>
            </a:pPr>
            <a:r>
              <a:rPr lang="en-US" sz="2400" dirty="0"/>
              <a:t>“Since my people are crushed, I am crushed; I mourn, and horror grips me” (NIV).</a:t>
            </a:r>
          </a:p>
        </p:txBody>
      </p:sp>
    </p:spTree>
    <p:extLst>
      <p:ext uri="{BB962C8B-B14F-4D97-AF65-F5344CB8AC3E}">
        <p14:creationId xmlns:p14="http://schemas.microsoft.com/office/powerpoint/2010/main" val="367160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D0B63-4D63-1644-BD75-E62B8097D0C6}"/>
              </a:ext>
            </a:extLst>
          </p:cNvPr>
          <p:cNvSpPr>
            <a:spLocks noGrp="1"/>
          </p:cNvSpPr>
          <p:nvPr>
            <p:ph type="title"/>
          </p:nvPr>
        </p:nvSpPr>
        <p:spPr/>
        <p:txBody>
          <a:bodyPr/>
          <a:lstStyle/>
          <a:p>
            <a:r>
              <a:rPr lang="en-US" dirty="0"/>
              <a:t>The use of Acrostic’s</a:t>
            </a:r>
          </a:p>
        </p:txBody>
      </p:sp>
      <p:sp>
        <p:nvSpPr>
          <p:cNvPr id="3" name="Content Placeholder 2">
            <a:extLst>
              <a:ext uri="{FF2B5EF4-FFF2-40B4-BE49-F238E27FC236}">
                <a16:creationId xmlns:a16="http://schemas.microsoft.com/office/drawing/2014/main" id="{7768AF0E-71A5-4A4B-A95C-DBF0C2B4E84F}"/>
              </a:ext>
            </a:extLst>
          </p:cNvPr>
          <p:cNvSpPr>
            <a:spLocks noGrp="1"/>
          </p:cNvSpPr>
          <p:nvPr>
            <p:ph idx="1"/>
          </p:nvPr>
        </p:nvSpPr>
        <p:spPr>
          <a:xfrm>
            <a:off x="152400" y="1600200"/>
            <a:ext cx="8839200" cy="5102352"/>
          </a:xfrm>
        </p:spPr>
        <p:txBody>
          <a:bodyPr>
            <a:normAutofit fontScale="55000" lnSpcReduction="20000"/>
          </a:bodyPr>
          <a:lstStyle/>
          <a:p>
            <a:r>
              <a:rPr lang="en-US" sz="3800" dirty="0"/>
              <a:t>The five laments are five poems with somewhat varying structure, but all based on the Hebrew alphabet. </a:t>
            </a:r>
            <a:r>
              <a:rPr lang="en-US" sz="3800" b="1" dirty="0"/>
              <a:t>Chapters 1, 2, 3, </a:t>
            </a:r>
            <a:r>
              <a:rPr lang="en-US" sz="3800" dirty="0"/>
              <a:t>and </a:t>
            </a:r>
            <a:r>
              <a:rPr lang="en-US" sz="3800" b="1" dirty="0"/>
              <a:t>4 </a:t>
            </a:r>
            <a:r>
              <a:rPr lang="en-US" sz="3800" dirty="0"/>
              <a:t>are acrostic poems. </a:t>
            </a:r>
          </a:p>
          <a:p>
            <a:r>
              <a:rPr lang="en-US" sz="3800" dirty="0"/>
              <a:t>In </a:t>
            </a:r>
            <a:r>
              <a:rPr lang="en-US" sz="3800" b="1" dirty="0"/>
              <a:t>chapters 1, 2</a:t>
            </a:r>
            <a:r>
              <a:rPr lang="en-US" sz="3800" dirty="0"/>
              <a:t>, and </a:t>
            </a:r>
            <a:r>
              <a:rPr lang="en-US" sz="3800" b="1" dirty="0"/>
              <a:t>4</a:t>
            </a:r>
            <a:r>
              <a:rPr lang="en-US" sz="3800" dirty="0"/>
              <a:t>, the first letter of each stanza of the poem (each verse) matches the Hebrew alphabet. There are 22 letters in the Hebrew alphabet and thus there are 22 verses. </a:t>
            </a:r>
          </a:p>
          <a:p>
            <a:r>
              <a:rPr lang="en-US" sz="3800" b="1" dirty="0"/>
              <a:t>Chapter 3 i</a:t>
            </a:r>
            <a:r>
              <a:rPr lang="en-US" sz="3800" dirty="0"/>
              <a:t>s a bit more challenging but is acrostic. As with chapters 1 and 2, each stanza contains three lines. But unlike chapters 1 and 2, each line of the stanza begins with the same Hebrew letter and there is only one line per verse. Thus, in our English Bible, each verse in verses 1-3 begin with “aleph,” the first letter of the Hebrew alphabet; each verse in verses 4-6 begin with “</a:t>
            </a:r>
            <a:r>
              <a:rPr lang="en-US" sz="3800" dirty="0" err="1"/>
              <a:t>beth</a:t>
            </a:r>
            <a:r>
              <a:rPr lang="en-US" sz="3800" dirty="0"/>
              <a:t>,” the second letter of the Hebrew alphabet, and so forth. With each line made into a different verse, there are 66 total verses, although the actual length of the chapter is virtually identical to chapters 1 and 2. </a:t>
            </a:r>
          </a:p>
          <a:p>
            <a:r>
              <a:rPr lang="en-US" sz="3800" b="1" dirty="0"/>
              <a:t>Chapter 5 </a:t>
            </a:r>
            <a:r>
              <a:rPr lang="en-US" sz="3800" dirty="0"/>
              <a:t>is not an acrostic lament, but it also follows the pattern of having only 22 stanzas (verses). Unlike the other four laments, this poem has only one line per stanza. Like chapter 3, each line corresponds with a verse (parallelism)</a:t>
            </a:r>
          </a:p>
          <a:p>
            <a:endParaRPr lang="en-US" sz="3500" dirty="0"/>
          </a:p>
          <a:p>
            <a:endParaRPr lang="en-US" dirty="0"/>
          </a:p>
        </p:txBody>
      </p:sp>
    </p:spTree>
    <p:extLst>
      <p:ext uri="{BB962C8B-B14F-4D97-AF65-F5344CB8AC3E}">
        <p14:creationId xmlns:p14="http://schemas.microsoft.com/office/powerpoint/2010/main" val="2715070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5FEA5-8C50-4640-B639-07C291804749}"/>
              </a:ext>
            </a:extLst>
          </p:cNvPr>
          <p:cNvSpPr>
            <a:spLocks noGrp="1"/>
          </p:cNvSpPr>
          <p:nvPr>
            <p:ph type="title"/>
          </p:nvPr>
        </p:nvSpPr>
        <p:spPr/>
        <p:txBody>
          <a:bodyPr/>
          <a:lstStyle/>
          <a:p>
            <a:r>
              <a:rPr lang="en-US" dirty="0"/>
              <a:t>Brief Outline</a:t>
            </a:r>
          </a:p>
        </p:txBody>
      </p:sp>
      <p:sp>
        <p:nvSpPr>
          <p:cNvPr id="3" name="Content Placeholder 2">
            <a:extLst>
              <a:ext uri="{FF2B5EF4-FFF2-40B4-BE49-F238E27FC236}">
                <a16:creationId xmlns:a16="http://schemas.microsoft.com/office/drawing/2014/main" id="{ACFC8276-B168-3A44-8130-FB6553F843E9}"/>
              </a:ext>
            </a:extLst>
          </p:cNvPr>
          <p:cNvSpPr>
            <a:spLocks noGrp="1"/>
          </p:cNvSpPr>
          <p:nvPr>
            <p:ph idx="1"/>
          </p:nvPr>
        </p:nvSpPr>
        <p:spPr>
          <a:xfrm>
            <a:off x="228600" y="1676400"/>
            <a:ext cx="8610600" cy="4625609"/>
          </a:xfrm>
        </p:spPr>
        <p:txBody>
          <a:bodyPr>
            <a:normAutofit fontScale="70000" lnSpcReduction="20000"/>
          </a:bodyPr>
          <a:lstStyle/>
          <a:p>
            <a:r>
              <a:rPr lang="en-US" sz="3400" b="1" dirty="0"/>
              <a:t>Chapter 1</a:t>
            </a:r>
            <a:r>
              <a:rPr lang="en-US" sz="3400" dirty="0"/>
              <a:t>: </a:t>
            </a:r>
            <a:r>
              <a:rPr lang="en-US" sz="3400" i="1" dirty="0"/>
              <a:t>The City</a:t>
            </a:r>
            <a:r>
              <a:rPr lang="en-US" sz="3400" dirty="0"/>
              <a:t>, a lament on the bitter end of sin - pain often precedes penitence.</a:t>
            </a:r>
          </a:p>
          <a:p>
            <a:r>
              <a:rPr lang="en-US" sz="3400" b="1" dirty="0"/>
              <a:t>Chapter 2</a:t>
            </a:r>
            <a:r>
              <a:rPr lang="en-US" sz="3400" dirty="0"/>
              <a:t>: </a:t>
            </a:r>
            <a:r>
              <a:rPr lang="en-US" sz="3400" i="1" dirty="0"/>
              <a:t>The Creator</a:t>
            </a:r>
            <a:r>
              <a:rPr lang="en-US" sz="3400" dirty="0"/>
              <a:t>, a lament on the heavy hand of God - “The Lord” is the Source of the desolation  (2:1, 2, 5-8, 17, 20).</a:t>
            </a:r>
          </a:p>
          <a:p>
            <a:r>
              <a:rPr lang="en-US" sz="3400" b="1" dirty="0"/>
              <a:t>Chapter 3</a:t>
            </a:r>
            <a:r>
              <a:rPr lang="en-US" sz="3400" dirty="0"/>
              <a:t>: </a:t>
            </a:r>
            <a:r>
              <a:rPr lang="en-US" sz="3400" i="1" dirty="0"/>
              <a:t>The Cry</a:t>
            </a:r>
            <a:r>
              <a:rPr lang="en-US" sz="3400" dirty="0"/>
              <a:t>, a lament on personal suffering - The pain of the prophet whose pain to praise and confidence in God’s justice.  </a:t>
            </a:r>
          </a:p>
          <a:p>
            <a:r>
              <a:rPr lang="en-US" sz="3400" b="1" dirty="0"/>
              <a:t>Chapter 4</a:t>
            </a:r>
            <a:r>
              <a:rPr lang="en-US" sz="3400" dirty="0"/>
              <a:t>: </a:t>
            </a:r>
            <a:r>
              <a:rPr lang="en-US" sz="3400" i="1" dirty="0"/>
              <a:t>The Cost of Sin</a:t>
            </a:r>
            <a:r>
              <a:rPr lang="en-US" sz="3400" dirty="0"/>
              <a:t>, a lament on the great loss of God’s favor - life is horrifying and the corruption is identified.</a:t>
            </a:r>
          </a:p>
          <a:p>
            <a:r>
              <a:rPr lang="en-US" sz="3400" b="1" dirty="0"/>
              <a:t>Chapter 5</a:t>
            </a:r>
            <a:r>
              <a:rPr lang="en-US" sz="3400" dirty="0"/>
              <a:t>: </a:t>
            </a:r>
            <a:r>
              <a:rPr lang="en-US" sz="3400" i="1" dirty="0"/>
              <a:t>The Cause</a:t>
            </a:r>
            <a:r>
              <a:rPr lang="en-US" sz="3400" dirty="0"/>
              <a:t>, a lament and plea for God to consider - Jeremiah pleads for God to see the suffering of the people and the price being paid that had brought the people to their knees - ready to submit.   </a:t>
            </a:r>
          </a:p>
          <a:p>
            <a:endParaRPr lang="en-US" dirty="0"/>
          </a:p>
          <a:p>
            <a:endParaRPr lang="en-US" dirty="0"/>
          </a:p>
        </p:txBody>
      </p:sp>
    </p:spTree>
    <p:extLst>
      <p:ext uri="{BB962C8B-B14F-4D97-AF65-F5344CB8AC3E}">
        <p14:creationId xmlns:p14="http://schemas.microsoft.com/office/powerpoint/2010/main" val="748681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5FEA5-8C50-4640-B639-07C291804749}"/>
              </a:ext>
            </a:extLst>
          </p:cNvPr>
          <p:cNvSpPr>
            <a:spLocks noGrp="1"/>
          </p:cNvSpPr>
          <p:nvPr>
            <p:ph type="title"/>
          </p:nvPr>
        </p:nvSpPr>
        <p:spPr/>
        <p:txBody>
          <a:bodyPr/>
          <a:lstStyle/>
          <a:p>
            <a:r>
              <a:rPr lang="en-US" dirty="0"/>
              <a:t>Brief Outline</a:t>
            </a:r>
          </a:p>
        </p:txBody>
      </p:sp>
      <p:sp>
        <p:nvSpPr>
          <p:cNvPr id="3" name="Content Placeholder 2">
            <a:extLst>
              <a:ext uri="{FF2B5EF4-FFF2-40B4-BE49-F238E27FC236}">
                <a16:creationId xmlns:a16="http://schemas.microsoft.com/office/drawing/2014/main" id="{ACFC8276-B168-3A44-8130-FB6553F843E9}"/>
              </a:ext>
            </a:extLst>
          </p:cNvPr>
          <p:cNvSpPr>
            <a:spLocks noGrp="1"/>
          </p:cNvSpPr>
          <p:nvPr>
            <p:ph idx="1"/>
          </p:nvPr>
        </p:nvSpPr>
        <p:spPr>
          <a:xfrm>
            <a:off x="228600" y="1676400"/>
            <a:ext cx="8610600" cy="4625609"/>
          </a:xfrm>
        </p:spPr>
        <p:txBody>
          <a:bodyPr>
            <a:normAutofit/>
          </a:bodyPr>
          <a:lstStyle/>
          <a:p>
            <a:r>
              <a:rPr lang="en-US" sz="2400" b="1" dirty="0"/>
              <a:t>Chapter 1</a:t>
            </a:r>
            <a:r>
              <a:rPr lang="en-US" sz="2400" dirty="0"/>
              <a:t>: </a:t>
            </a:r>
            <a:r>
              <a:rPr lang="en-US" sz="2400" i="1" dirty="0"/>
              <a:t>The City</a:t>
            </a:r>
            <a:r>
              <a:rPr lang="en-US" sz="2400" dirty="0"/>
              <a:t>, a lament on the bitter end of sin - pain often precedes penitence. </a:t>
            </a:r>
            <a:r>
              <a:rPr lang="en-US" sz="2400" i="1" dirty="0"/>
              <a:t>Jerusalem’s Desolation </a:t>
            </a:r>
            <a:r>
              <a:rPr lang="en-US" sz="2400" dirty="0"/>
              <a:t>/ ‘</a:t>
            </a:r>
            <a:r>
              <a:rPr lang="en-US" sz="2400" b="1" dirty="0"/>
              <a:t>SEE US!”</a:t>
            </a:r>
          </a:p>
          <a:p>
            <a:endParaRPr lang="en-US" dirty="0"/>
          </a:p>
          <a:p>
            <a:endParaRPr lang="en-US" dirty="0"/>
          </a:p>
          <a:p>
            <a:endParaRPr lang="en-US" dirty="0"/>
          </a:p>
          <a:p>
            <a:r>
              <a:rPr lang="en-US" sz="2400" b="1" dirty="0"/>
              <a:t>The cause </a:t>
            </a:r>
            <a:r>
              <a:rPr lang="en-US" sz="2400" dirty="0"/>
              <a:t>- “For the Lord has caused her grief because of the multitude of her transgressions” (1:5b)</a:t>
            </a:r>
          </a:p>
          <a:p>
            <a:r>
              <a:rPr lang="en-US" sz="2400" b="1" dirty="0"/>
              <a:t>The cost - </a:t>
            </a:r>
            <a:r>
              <a:rPr lang="en-US" sz="2400" dirty="0"/>
              <a:t>“no one helped her, the adversaries saw her, they mocked her at her ruin…she has no comforter” (7b, 9b).  </a:t>
            </a:r>
          </a:p>
        </p:txBody>
      </p:sp>
      <p:sp>
        <p:nvSpPr>
          <p:cNvPr id="4" name="TextBox 3">
            <a:extLst>
              <a:ext uri="{FF2B5EF4-FFF2-40B4-BE49-F238E27FC236}">
                <a16:creationId xmlns:a16="http://schemas.microsoft.com/office/drawing/2014/main" id="{BAB756FC-0717-FA4B-88D9-45BF714F483E}"/>
              </a:ext>
            </a:extLst>
          </p:cNvPr>
          <p:cNvSpPr txBox="1"/>
          <p:nvPr/>
        </p:nvSpPr>
        <p:spPr>
          <a:xfrm>
            <a:off x="647700" y="2667000"/>
            <a:ext cx="7848600" cy="1107996"/>
          </a:xfrm>
          <a:prstGeom prst="rect">
            <a:avLst/>
          </a:prstGeom>
          <a:noFill/>
          <a:ln w="76200">
            <a:solidFill>
              <a:srgbClr val="FFC000"/>
            </a:solidFill>
          </a:ln>
        </p:spPr>
        <p:txBody>
          <a:bodyPr wrap="square" rtlCol="0">
            <a:spAutoFit/>
          </a:bodyPr>
          <a:lstStyle/>
          <a:p>
            <a:r>
              <a:rPr lang="en-US" sz="2200" dirty="0"/>
              <a:t>“Jerusalem sinned grievously; therefore she became filthy; all who honored her despise her,  for they have seen her nakedness; she herself groans and turns her face away” (1:8)</a:t>
            </a:r>
          </a:p>
        </p:txBody>
      </p:sp>
    </p:spTree>
    <p:extLst>
      <p:ext uri="{BB962C8B-B14F-4D97-AF65-F5344CB8AC3E}">
        <p14:creationId xmlns:p14="http://schemas.microsoft.com/office/powerpoint/2010/main" val="2015299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5FEA5-8C50-4640-B639-07C291804749}"/>
              </a:ext>
            </a:extLst>
          </p:cNvPr>
          <p:cNvSpPr>
            <a:spLocks noGrp="1"/>
          </p:cNvSpPr>
          <p:nvPr>
            <p:ph type="title"/>
          </p:nvPr>
        </p:nvSpPr>
        <p:spPr/>
        <p:txBody>
          <a:bodyPr/>
          <a:lstStyle/>
          <a:p>
            <a:r>
              <a:rPr lang="en-US" dirty="0"/>
              <a:t>Brief Outline</a:t>
            </a:r>
          </a:p>
        </p:txBody>
      </p:sp>
      <p:sp>
        <p:nvSpPr>
          <p:cNvPr id="3" name="Content Placeholder 2">
            <a:extLst>
              <a:ext uri="{FF2B5EF4-FFF2-40B4-BE49-F238E27FC236}">
                <a16:creationId xmlns:a16="http://schemas.microsoft.com/office/drawing/2014/main" id="{ACFC8276-B168-3A44-8130-FB6553F843E9}"/>
              </a:ext>
            </a:extLst>
          </p:cNvPr>
          <p:cNvSpPr>
            <a:spLocks noGrp="1"/>
          </p:cNvSpPr>
          <p:nvPr>
            <p:ph idx="1"/>
          </p:nvPr>
        </p:nvSpPr>
        <p:spPr>
          <a:xfrm>
            <a:off x="228600" y="1524000"/>
            <a:ext cx="8610600" cy="5178552"/>
          </a:xfrm>
        </p:spPr>
        <p:txBody>
          <a:bodyPr>
            <a:normAutofit lnSpcReduction="10000"/>
          </a:bodyPr>
          <a:lstStyle/>
          <a:p>
            <a:r>
              <a:rPr lang="en-US" sz="2400" b="1" dirty="0"/>
              <a:t>Chapter 2</a:t>
            </a:r>
            <a:r>
              <a:rPr lang="en-US" sz="2400" dirty="0"/>
              <a:t>: </a:t>
            </a:r>
            <a:r>
              <a:rPr lang="en-US" sz="2400" i="1" dirty="0"/>
              <a:t>The Creator</a:t>
            </a:r>
            <a:r>
              <a:rPr lang="en-US" sz="2400" dirty="0"/>
              <a:t>, a  lament on the heavy hand of God - “The Lord” is the source of the desolation  (2:1, 2, 5-8, 17 and 20).  </a:t>
            </a:r>
            <a:r>
              <a:rPr lang="en-US" sz="2400" i="1" dirty="0"/>
              <a:t>The Lord’s Anger</a:t>
            </a:r>
            <a:r>
              <a:rPr lang="en-US" sz="2400" dirty="0"/>
              <a:t>… ”</a:t>
            </a:r>
            <a:r>
              <a:rPr lang="en-US" sz="2400" b="1" dirty="0"/>
              <a:t>LOOK AT US</a:t>
            </a:r>
            <a:r>
              <a:rPr lang="en-US" sz="2400" dirty="0"/>
              <a:t>!”</a:t>
            </a:r>
          </a:p>
          <a:p>
            <a:endParaRPr lang="en-US" sz="2400" dirty="0"/>
          </a:p>
          <a:p>
            <a:endParaRPr lang="en-US" sz="2400" dirty="0"/>
          </a:p>
          <a:p>
            <a:endParaRPr lang="en-US" sz="2400" dirty="0"/>
          </a:p>
          <a:p>
            <a:endParaRPr lang="en-US" sz="2400" dirty="0"/>
          </a:p>
          <a:p>
            <a:endParaRPr lang="en-US" sz="2400" dirty="0"/>
          </a:p>
          <a:p>
            <a:endParaRPr lang="en-US" sz="2400" b="1" dirty="0"/>
          </a:p>
          <a:p>
            <a:r>
              <a:rPr lang="en-US" sz="2400" b="1" dirty="0"/>
              <a:t>Five scenes: </a:t>
            </a:r>
          </a:p>
          <a:p>
            <a:pPr marL="868680" lvl="1" indent="-457200">
              <a:buFont typeface="+mj-lt"/>
              <a:buAutoNum type="arabicPeriod"/>
            </a:pPr>
            <a:r>
              <a:rPr lang="en-US" sz="2000" dirty="0"/>
              <a:t>Scene of national disaster (2:1-3)</a:t>
            </a:r>
          </a:p>
          <a:p>
            <a:pPr marL="868680" lvl="1" indent="-457200">
              <a:buFont typeface="+mj-lt"/>
              <a:buAutoNum type="arabicPeriod"/>
            </a:pPr>
            <a:r>
              <a:rPr lang="en-US" sz="2000" dirty="0"/>
              <a:t>Scene of the city (2:4-5)</a:t>
            </a:r>
          </a:p>
          <a:p>
            <a:pPr marL="868680" lvl="1" indent="-457200">
              <a:buFont typeface="+mj-lt"/>
              <a:buAutoNum type="arabicPeriod"/>
            </a:pPr>
            <a:r>
              <a:rPr lang="en-US" sz="2000" dirty="0"/>
              <a:t>Scene of the sanctuary (2:6-7)</a:t>
            </a:r>
          </a:p>
          <a:p>
            <a:pPr marL="868680" lvl="1" indent="-457200">
              <a:buFont typeface="+mj-lt"/>
              <a:buAutoNum type="arabicPeriod"/>
            </a:pPr>
            <a:r>
              <a:rPr lang="en-US" sz="2000" dirty="0"/>
              <a:t>Scene of the wall/gates (2:8-9a)</a:t>
            </a:r>
          </a:p>
          <a:p>
            <a:pPr marL="868680" lvl="1" indent="-457200">
              <a:buFont typeface="+mj-lt"/>
              <a:buAutoNum type="arabicPeriod"/>
            </a:pPr>
            <a:r>
              <a:rPr lang="en-US" sz="2000" dirty="0"/>
              <a:t>Scene of the punished leaders (2:9b-10)</a:t>
            </a:r>
          </a:p>
          <a:p>
            <a:pPr marL="868680" lvl="1" indent="-457200">
              <a:buFont typeface="+mj-lt"/>
              <a:buAutoNum type="arabicPeriod"/>
            </a:pPr>
            <a:endParaRPr lang="en-US" sz="2000" dirty="0"/>
          </a:p>
          <a:p>
            <a:pPr marL="118872" indent="0">
              <a:buNone/>
            </a:pPr>
            <a:endParaRPr lang="en-US" dirty="0"/>
          </a:p>
        </p:txBody>
      </p:sp>
      <p:sp>
        <p:nvSpPr>
          <p:cNvPr id="4" name="TextBox 3">
            <a:extLst>
              <a:ext uri="{FF2B5EF4-FFF2-40B4-BE49-F238E27FC236}">
                <a16:creationId xmlns:a16="http://schemas.microsoft.com/office/drawing/2014/main" id="{E33CC504-7013-4B46-A2B2-EF72CE812F7A}"/>
              </a:ext>
            </a:extLst>
          </p:cNvPr>
          <p:cNvSpPr txBox="1"/>
          <p:nvPr/>
        </p:nvSpPr>
        <p:spPr>
          <a:xfrm>
            <a:off x="647700" y="2819400"/>
            <a:ext cx="7848600" cy="1446550"/>
          </a:xfrm>
          <a:prstGeom prst="rect">
            <a:avLst/>
          </a:prstGeom>
          <a:noFill/>
          <a:ln w="76200">
            <a:solidFill>
              <a:srgbClr val="FFC000"/>
            </a:solidFill>
          </a:ln>
        </p:spPr>
        <p:txBody>
          <a:bodyPr wrap="square" rtlCol="0">
            <a:spAutoFit/>
          </a:bodyPr>
          <a:lstStyle/>
          <a:p>
            <a:r>
              <a:rPr lang="en-US" sz="2200" dirty="0"/>
              <a:t>“The Lord has become like an enemy; he has swallowed up Israel; he has swallowed up all its palaces; he has laid in ruins its strongholds, and he has multiplied in the daughter of Judah mourning and lamentation” (2:5)</a:t>
            </a:r>
          </a:p>
        </p:txBody>
      </p:sp>
    </p:spTree>
    <p:extLst>
      <p:ext uri="{BB962C8B-B14F-4D97-AF65-F5344CB8AC3E}">
        <p14:creationId xmlns:p14="http://schemas.microsoft.com/office/powerpoint/2010/main" val="1856156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5FEA5-8C50-4640-B639-07C291804749}"/>
              </a:ext>
            </a:extLst>
          </p:cNvPr>
          <p:cNvSpPr>
            <a:spLocks noGrp="1"/>
          </p:cNvSpPr>
          <p:nvPr>
            <p:ph type="title"/>
          </p:nvPr>
        </p:nvSpPr>
        <p:spPr/>
        <p:txBody>
          <a:bodyPr/>
          <a:lstStyle/>
          <a:p>
            <a:r>
              <a:rPr lang="en-US" dirty="0"/>
              <a:t>Brief Outline</a:t>
            </a:r>
          </a:p>
        </p:txBody>
      </p:sp>
      <p:sp>
        <p:nvSpPr>
          <p:cNvPr id="3" name="Content Placeholder 2">
            <a:extLst>
              <a:ext uri="{FF2B5EF4-FFF2-40B4-BE49-F238E27FC236}">
                <a16:creationId xmlns:a16="http://schemas.microsoft.com/office/drawing/2014/main" id="{ACFC8276-B168-3A44-8130-FB6553F843E9}"/>
              </a:ext>
            </a:extLst>
          </p:cNvPr>
          <p:cNvSpPr>
            <a:spLocks noGrp="1"/>
          </p:cNvSpPr>
          <p:nvPr>
            <p:ph idx="1"/>
          </p:nvPr>
        </p:nvSpPr>
        <p:spPr>
          <a:xfrm>
            <a:off x="228600" y="1676400"/>
            <a:ext cx="8610600" cy="4625609"/>
          </a:xfrm>
        </p:spPr>
        <p:txBody>
          <a:bodyPr>
            <a:normAutofit fontScale="77500" lnSpcReduction="20000"/>
          </a:bodyPr>
          <a:lstStyle/>
          <a:p>
            <a:r>
              <a:rPr lang="en-US" sz="2800" b="1" dirty="0"/>
              <a:t>Chapter 3:</a:t>
            </a:r>
            <a:r>
              <a:rPr lang="en-US" sz="2800" dirty="0"/>
              <a:t> </a:t>
            </a:r>
            <a:r>
              <a:rPr lang="en-US" sz="2800" i="1" dirty="0"/>
              <a:t>The Cry</a:t>
            </a:r>
            <a:r>
              <a:rPr lang="en-US" sz="2800" dirty="0"/>
              <a:t>, a lament on personal suffering - The pain of the prophet whose pain to praise and confidence in God’s justice. </a:t>
            </a:r>
            <a:r>
              <a:rPr lang="en-US" sz="2800" i="1" dirty="0"/>
              <a:t>Jeremiah’s Grief </a:t>
            </a:r>
            <a:r>
              <a:rPr lang="en-US" sz="2800" dirty="0"/>
              <a:t>…“</a:t>
            </a:r>
            <a:r>
              <a:rPr lang="en-US" sz="2800" b="1" dirty="0"/>
              <a:t>JUDGE THEM</a:t>
            </a:r>
            <a:r>
              <a:rPr lang="en-US" sz="2800" dirty="0"/>
              <a:t>!”</a:t>
            </a:r>
          </a:p>
          <a:p>
            <a:endParaRPr lang="en-US" sz="2400" dirty="0"/>
          </a:p>
          <a:p>
            <a:endParaRPr lang="en-US" sz="2400" dirty="0"/>
          </a:p>
          <a:p>
            <a:pPr marL="118872" indent="0">
              <a:buNone/>
            </a:pPr>
            <a:endParaRPr lang="en-US" sz="2400" dirty="0"/>
          </a:p>
          <a:p>
            <a:pPr marL="118872" indent="0">
              <a:buNone/>
            </a:pPr>
            <a:endParaRPr lang="en-US" dirty="0"/>
          </a:p>
          <a:p>
            <a:pPr marL="118872" indent="0">
              <a:buNone/>
            </a:pPr>
            <a:endParaRPr lang="en-US" dirty="0"/>
          </a:p>
          <a:p>
            <a:pPr marL="118872" indent="0">
              <a:buNone/>
            </a:pPr>
            <a:endParaRPr lang="en-US" dirty="0"/>
          </a:p>
          <a:p>
            <a:pPr marL="118872" indent="0">
              <a:buNone/>
            </a:pPr>
            <a:endParaRPr lang="en-US" dirty="0"/>
          </a:p>
          <a:p>
            <a:pPr marL="118872" indent="0">
              <a:buNone/>
            </a:pPr>
            <a:endParaRPr lang="en-US" dirty="0"/>
          </a:p>
          <a:p>
            <a:pPr marL="118872" indent="0">
              <a:buNone/>
            </a:pPr>
            <a:endParaRPr lang="en-US" dirty="0"/>
          </a:p>
          <a:p>
            <a:pPr marL="118872" indent="0">
              <a:buNone/>
            </a:pPr>
            <a:r>
              <a:rPr lang="en-US" sz="3100" dirty="0"/>
              <a:t>**While his world is crumbing around him, Jeremiah did not lose hope.  The Lord’s steadfast love, mercy and faithfulness never cease.  </a:t>
            </a:r>
          </a:p>
        </p:txBody>
      </p:sp>
      <p:sp>
        <p:nvSpPr>
          <p:cNvPr id="4" name="TextBox 3">
            <a:extLst>
              <a:ext uri="{FF2B5EF4-FFF2-40B4-BE49-F238E27FC236}">
                <a16:creationId xmlns:a16="http://schemas.microsoft.com/office/drawing/2014/main" id="{8279DFB0-A14E-BD49-B7B4-AD7477CDA157}"/>
              </a:ext>
            </a:extLst>
          </p:cNvPr>
          <p:cNvSpPr txBox="1"/>
          <p:nvPr/>
        </p:nvSpPr>
        <p:spPr>
          <a:xfrm>
            <a:off x="609600" y="2743200"/>
            <a:ext cx="7848600" cy="2123658"/>
          </a:xfrm>
          <a:prstGeom prst="rect">
            <a:avLst/>
          </a:prstGeom>
          <a:noFill/>
          <a:ln w="76200">
            <a:solidFill>
              <a:srgbClr val="FFC000"/>
            </a:solidFill>
          </a:ln>
        </p:spPr>
        <p:txBody>
          <a:bodyPr wrap="square" rtlCol="0">
            <a:spAutoFit/>
          </a:bodyPr>
          <a:lstStyle/>
          <a:p>
            <a:r>
              <a:rPr lang="en-US" sz="2200" dirty="0"/>
              <a:t>“The steadfast love of the Lord never ceases;</a:t>
            </a:r>
            <a:r>
              <a:rPr lang="en-US" sz="2200" baseline="30000" dirty="0"/>
              <a:t> </a:t>
            </a:r>
            <a:r>
              <a:rPr lang="en-US" sz="2200" dirty="0"/>
              <a:t>his mercies never come to an end; </a:t>
            </a:r>
            <a:r>
              <a:rPr lang="en-US" sz="2200" b="1" baseline="30000" dirty="0"/>
              <a:t>23 </a:t>
            </a:r>
            <a:r>
              <a:rPr lang="en-US" sz="2200" dirty="0"/>
              <a:t>they are new every morning; great is your faithfulness. </a:t>
            </a:r>
            <a:r>
              <a:rPr lang="en-US" sz="2200" b="1" baseline="30000" dirty="0"/>
              <a:t>24 </a:t>
            </a:r>
            <a:r>
              <a:rPr lang="en-US" sz="2200" dirty="0"/>
              <a:t>“The Lord is my portion,” says my soul, “therefore I will hope in him…</a:t>
            </a:r>
            <a:r>
              <a:rPr lang="en-US" sz="2200" baseline="30000" dirty="0"/>
              <a:t>39</a:t>
            </a:r>
            <a:r>
              <a:rPr lang="en-US" sz="2200" dirty="0"/>
              <a:t> Why should a living man complain, a man, about the punishment of his sins?40 Let us test and examine our ways and return to the Lord!” (3:22-24, 39-40)</a:t>
            </a:r>
          </a:p>
        </p:txBody>
      </p:sp>
    </p:spTree>
    <p:extLst>
      <p:ext uri="{BB962C8B-B14F-4D97-AF65-F5344CB8AC3E}">
        <p14:creationId xmlns:p14="http://schemas.microsoft.com/office/powerpoint/2010/main" val="2174109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5FEA5-8C50-4640-B639-07C291804749}"/>
              </a:ext>
            </a:extLst>
          </p:cNvPr>
          <p:cNvSpPr>
            <a:spLocks noGrp="1"/>
          </p:cNvSpPr>
          <p:nvPr>
            <p:ph type="title"/>
          </p:nvPr>
        </p:nvSpPr>
        <p:spPr/>
        <p:txBody>
          <a:bodyPr/>
          <a:lstStyle/>
          <a:p>
            <a:r>
              <a:rPr lang="en-US" dirty="0"/>
              <a:t>Brief Outline</a:t>
            </a:r>
          </a:p>
        </p:txBody>
      </p:sp>
      <p:sp>
        <p:nvSpPr>
          <p:cNvPr id="3" name="Content Placeholder 2">
            <a:extLst>
              <a:ext uri="{FF2B5EF4-FFF2-40B4-BE49-F238E27FC236}">
                <a16:creationId xmlns:a16="http://schemas.microsoft.com/office/drawing/2014/main" id="{ACFC8276-B168-3A44-8130-FB6553F843E9}"/>
              </a:ext>
            </a:extLst>
          </p:cNvPr>
          <p:cNvSpPr>
            <a:spLocks noGrp="1"/>
          </p:cNvSpPr>
          <p:nvPr>
            <p:ph idx="1"/>
          </p:nvPr>
        </p:nvSpPr>
        <p:spPr>
          <a:xfrm>
            <a:off x="228600" y="1600200"/>
            <a:ext cx="8610600" cy="5102352"/>
          </a:xfrm>
        </p:spPr>
        <p:txBody>
          <a:bodyPr>
            <a:normAutofit fontScale="70000" lnSpcReduction="20000"/>
          </a:bodyPr>
          <a:lstStyle/>
          <a:p>
            <a:r>
              <a:rPr lang="en-US" sz="3100" b="1" dirty="0"/>
              <a:t>Chapter 4</a:t>
            </a:r>
            <a:r>
              <a:rPr lang="en-US" sz="3100" dirty="0"/>
              <a:t>: </a:t>
            </a:r>
            <a:r>
              <a:rPr lang="en-US" sz="3100" i="1" dirty="0"/>
              <a:t>The Cost of Sin</a:t>
            </a:r>
            <a:r>
              <a:rPr lang="en-US" sz="3100" dirty="0"/>
              <a:t>, a lament on the great Loss of God’s favor - life is horrifying and the corruption is identified. </a:t>
            </a:r>
            <a:r>
              <a:rPr lang="en-US" sz="3100" i="1" dirty="0"/>
              <a:t>The Lord’s anger</a:t>
            </a:r>
            <a:r>
              <a:rPr lang="en-US" sz="3100" dirty="0"/>
              <a:t>…“</a:t>
            </a:r>
            <a:r>
              <a:rPr lang="en-US" sz="3100" b="1" dirty="0"/>
              <a:t>AVENGE US!”</a:t>
            </a:r>
          </a:p>
          <a:p>
            <a:pPr marL="118872" indent="0">
              <a:buNone/>
            </a:pPr>
            <a:endParaRPr lang="en-US" dirty="0"/>
          </a:p>
          <a:p>
            <a:pPr marL="118872" indent="0">
              <a:buNone/>
            </a:pPr>
            <a:endParaRPr lang="en-US" dirty="0"/>
          </a:p>
          <a:p>
            <a:pPr marL="118872" indent="0">
              <a:buNone/>
            </a:pPr>
            <a:endParaRPr lang="en-US" dirty="0"/>
          </a:p>
          <a:p>
            <a:pPr marL="118872" indent="0">
              <a:buNone/>
            </a:pPr>
            <a:endParaRPr lang="en-US" dirty="0"/>
          </a:p>
          <a:p>
            <a:pPr lvl="1">
              <a:buFont typeface="Wingdings" pitchFamily="2" charset="2"/>
              <a:buChar char="Ø"/>
            </a:pPr>
            <a:endParaRPr lang="en-US" dirty="0"/>
          </a:p>
          <a:p>
            <a:pPr lvl="1">
              <a:buFont typeface="Wingdings" pitchFamily="2" charset="2"/>
              <a:buChar char="Ø"/>
            </a:pPr>
            <a:r>
              <a:rPr lang="en-US" dirty="0"/>
              <a:t>The temple’s destruction (4:1)</a:t>
            </a:r>
          </a:p>
          <a:p>
            <a:pPr lvl="1">
              <a:buFont typeface="Wingdings" pitchFamily="2" charset="2"/>
              <a:buChar char="Ø"/>
            </a:pPr>
            <a:r>
              <a:rPr lang="en-US" dirty="0"/>
              <a:t>The people’s rejection (4:2)</a:t>
            </a:r>
          </a:p>
          <a:p>
            <a:pPr lvl="1">
              <a:buFont typeface="Wingdings" pitchFamily="2" charset="2"/>
              <a:buChar char="Ø"/>
            </a:pPr>
            <a:r>
              <a:rPr lang="en-US" dirty="0"/>
              <a:t>The people’s starvation (4:3-4)</a:t>
            </a:r>
          </a:p>
          <a:p>
            <a:pPr lvl="1">
              <a:buFont typeface="Wingdings" pitchFamily="2" charset="2"/>
              <a:buChar char="Ø"/>
            </a:pPr>
            <a:r>
              <a:rPr lang="en-US" dirty="0"/>
              <a:t>The people’s degradation (4:5-8)</a:t>
            </a:r>
          </a:p>
          <a:p>
            <a:pPr lvl="1">
              <a:buFont typeface="Wingdings" pitchFamily="2" charset="2"/>
              <a:buChar char="Ø"/>
            </a:pPr>
            <a:r>
              <a:rPr lang="en-US" dirty="0"/>
              <a:t>The people’s corruption (4:9-10)</a:t>
            </a:r>
          </a:p>
          <a:p>
            <a:pPr lvl="1">
              <a:buFont typeface="Wingdings" pitchFamily="2" charset="2"/>
              <a:buChar char="Ø"/>
            </a:pPr>
            <a:r>
              <a:rPr lang="en-US" dirty="0"/>
              <a:t>Their punishment and the power of God (4:11-15)</a:t>
            </a:r>
          </a:p>
          <a:p>
            <a:pPr lvl="1">
              <a:buFont typeface="Wingdings" pitchFamily="2" charset="2"/>
              <a:buChar char="Ø"/>
            </a:pPr>
            <a:r>
              <a:rPr lang="en-US" dirty="0"/>
              <a:t>God’s scattering (4:16)</a:t>
            </a:r>
          </a:p>
          <a:p>
            <a:pPr lvl="1">
              <a:buFont typeface="Wingdings" pitchFamily="2" charset="2"/>
              <a:buChar char="Ø"/>
            </a:pPr>
            <a:r>
              <a:rPr lang="en-US" dirty="0"/>
              <a:t>Judah - A nation deceived by her sin (4:17-20)</a:t>
            </a:r>
          </a:p>
          <a:p>
            <a:pPr lvl="1">
              <a:buFont typeface="Wingdings" pitchFamily="2" charset="2"/>
              <a:buChar char="Ø"/>
            </a:pPr>
            <a:r>
              <a:rPr lang="en-US" dirty="0"/>
              <a:t>Edom’s condemnation (4:21-22)</a:t>
            </a:r>
          </a:p>
          <a:p>
            <a:pPr lvl="1">
              <a:buFont typeface="Wingdings" pitchFamily="2" charset="2"/>
              <a:buChar char="Ø"/>
            </a:pPr>
            <a:endParaRPr lang="en-US" dirty="0"/>
          </a:p>
          <a:p>
            <a:pPr lvl="1">
              <a:buFont typeface="Wingdings" pitchFamily="2" charset="2"/>
              <a:buChar char="Ø"/>
            </a:pPr>
            <a:endParaRPr lang="en-US" dirty="0"/>
          </a:p>
          <a:p>
            <a:pPr lvl="1">
              <a:buFont typeface="Wingdings" pitchFamily="2" charset="2"/>
              <a:buChar char="Ø"/>
            </a:pPr>
            <a:endParaRPr lang="en-US" dirty="0"/>
          </a:p>
          <a:p>
            <a:pPr lvl="1">
              <a:buFont typeface="Wingdings" pitchFamily="2" charset="2"/>
              <a:buChar char="Ø"/>
            </a:pPr>
            <a:endParaRPr lang="en-US" dirty="0"/>
          </a:p>
        </p:txBody>
      </p:sp>
      <p:sp>
        <p:nvSpPr>
          <p:cNvPr id="4" name="TextBox 3">
            <a:extLst>
              <a:ext uri="{FF2B5EF4-FFF2-40B4-BE49-F238E27FC236}">
                <a16:creationId xmlns:a16="http://schemas.microsoft.com/office/drawing/2014/main" id="{2027CAAB-361E-8C41-86EA-09D20AB99DA2}"/>
              </a:ext>
            </a:extLst>
          </p:cNvPr>
          <p:cNvSpPr txBox="1"/>
          <p:nvPr/>
        </p:nvSpPr>
        <p:spPr>
          <a:xfrm>
            <a:off x="647700" y="2590800"/>
            <a:ext cx="7848600" cy="1138773"/>
          </a:xfrm>
          <a:prstGeom prst="rect">
            <a:avLst/>
          </a:prstGeom>
          <a:noFill/>
          <a:ln w="76200">
            <a:solidFill>
              <a:srgbClr val="FFC000"/>
            </a:solidFill>
          </a:ln>
        </p:spPr>
        <p:txBody>
          <a:bodyPr wrap="square" rtlCol="0">
            <a:spAutoFit/>
          </a:bodyPr>
          <a:lstStyle/>
          <a:p>
            <a:r>
              <a:rPr lang="en-US" sz="2400" dirty="0"/>
              <a:t>“</a:t>
            </a:r>
            <a:r>
              <a:rPr lang="en-US" sz="2200" dirty="0"/>
              <a:t>The Lord gave full vent to his wrath; he poured out his hot anger, and he kindled a fire in Zion that consumed its foundations.!” (4:11)</a:t>
            </a:r>
          </a:p>
        </p:txBody>
      </p:sp>
    </p:spTree>
    <p:extLst>
      <p:ext uri="{BB962C8B-B14F-4D97-AF65-F5344CB8AC3E}">
        <p14:creationId xmlns:p14="http://schemas.microsoft.com/office/powerpoint/2010/main" val="173761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5FEA5-8C50-4640-B639-07C291804749}"/>
              </a:ext>
            </a:extLst>
          </p:cNvPr>
          <p:cNvSpPr>
            <a:spLocks noGrp="1"/>
          </p:cNvSpPr>
          <p:nvPr>
            <p:ph type="title"/>
          </p:nvPr>
        </p:nvSpPr>
        <p:spPr/>
        <p:txBody>
          <a:bodyPr/>
          <a:lstStyle/>
          <a:p>
            <a:r>
              <a:rPr lang="en-US" dirty="0"/>
              <a:t>Brief Outline</a:t>
            </a:r>
          </a:p>
        </p:txBody>
      </p:sp>
      <p:sp>
        <p:nvSpPr>
          <p:cNvPr id="3" name="Content Placeholder 2">
            <a:extLst>
              <a:ext uri="{FF2B5EF4-FFF2-40B4-BE49-F238E27FC236}">
                <a16:creationId xmlns:a16="http://schemas.microsoft.com/office/drawing/2014/main" id="{ACFC8276-B168-3A44-8130-FB6553F843E9}"/>
              </a:ext>
            </a:extLst>
          </p:cNvPr>
          <p:cNvSpPr>
            <a:spLocks noGrp="1"/>
          </p:cNvSpPr>
          <p:nvPr>
            <p:ph idx="1"/>
          </p:nvPr>
        </p:nvSpPr>
        <p:spPr>
          <a:xfrm>
            <a:off x="99129" y="1676400"/>
            <a:ext cx="8740071" cy="5026152"/>
          </a:xfrm>
        </p:spPr>
        <p:txBody>
          <a:bodyPr>
            <a:normAutofit/>
          </a:bodyPr>
          <a:lstStyle/>
          <a:p>
            <a:r>
              <a:rPr lang="en-US" sz="2400" b="1" dirty="0"/>
              <a:t>Chapter 5</a:t>
            </a:r>
            <a:r>
              <a:rPr lang="en-US" sz="2400" dirty="0"/>
              <a:t>: </a:t>
            </a:r>
            <a:r>
              <a:rPr lang="en-US" sz="2400" i="1" dirty="0"/>
              <a:t>The Cause</a:t>
            </a:r>
            <a:r>
              <a:rPr lang="en-US" sz="2400" dirty="0"/>
              <a:t>, a lament and plea for God to consider - Jeremiah pleads for God to see the suffering of the people and the price being paid that had brought the people to their knees - ready to submit. </a:t>
            </a:r>
            <a:r>
              <a:rPr lang="en-US" sz="2400" i="1" dirty="0"/>
              <a:t>Jeremiah’s prayer </a:t>
            </a:r>
            <a:r>
              <a:rPr lang="en-US" sz="2400" dirty="0"/>
              <a:t>(plea)… “</a:t>
            </a:r>
            <a:r>
              <a:rPr lang="en-US" sz="2400" b="1" dirty="0"/>
              <a:t>RESTORE US</a:t>
            </a:r>
            <a:r>
              <a:rPr lang="en-US" sz="2400" dirty="0"/>
              <a:t>!” </a:t>
            </a:r>
          </a:p>
          <a:p>
            <a:endParaRPr lang="en-US" dirty="0"/>
          </a:p>
          <a:p>
            <a:endParaRPr lang="en-US" dirty="0"/>
          </a:p>
        </p:txBody>
      </p:sp>
      <p:sp>
        <p:nvSpPr>
          <p:cNvPr id="4" name="TextBox 3">
            <a:extLst>
              <a:ext uri="{FF2B5EF4-FFF2-40B4-BE49-F238E27FC236}">
                <a16:creationId xmlns:a16="http://schemas.microsoft.com/office/drawing/2014/main" id="{CBDBE226-7F93-3E47-B668-344B972B5B3A}"/>
              </a:ext>
            </a:extLst>
          </p:cNvPr>
          <p:cNvSpPr txBox="1"/>
          <p:nvPr/>
        </p:nvSpPr>
        <p:spPr>
          <a:xfrm>
            <a:off x="647700" y="3429000"/>
            <a:ext cx="7848600" cy="1200329"/>
          </a:xfrm>
          <a:prstGeom prst="rect">
            <a:avLst/>
          </a:prstGeom>
          <a:noFill/>
          <a:ln w="76200">
            <a:solidFill>
              <a:srgbClr val="FFC000"/>
            </a:solidFill>
          </a:ln>
        </p:spPr>
        <p:txBody>
          <a:bodyPr wrap="square" rtlCol="0">
            <a:spAutoFit/>
          </a:bodyPr>
          <a:lstStyle/>
          <a:p>
            <a:r>
              <a:rPr lang="en-US" sz="2400" dirty="0"/>
              <a:t>“Remember, O Lord, what has befallen us; look, and see our disgrace! …Restore us to yourself, O Lord, that we may be restored! Renew our days as of old” (5:1, 21)</a:t>
            </a:r>
          </a:p>
        </p:txBody>
      </p:sp>
      <p:sp>
        <p:nvSpPr>
          <p:cNvPr id="5" name="TextBox 4">
            <a:extLst>
              <a:ext uri="{FF2B5EF4-FFF2-40B4-BE49-F238E27FC236}">
                <a16:creationId xmlns:a16="http://schemas.microsoft.com/office/drawing/2014/main" id="{5D16A7C2-7E3D-A641-833D-43DED2CD8A97}"/>
              </a:ext>
            </a:extLst>
          </p:cNvPr>
          <p:cNvSpPr txBox="1"/>
          <p:nvPr/>
        </p:nvSpPr>
        <p:spPr>
          <a:xfrm>
            <a:off x="647700" y="4629329"/>
            <a:ext cx="8397171" cy="830997"/>
          </a:xfrm>
          <a:prstGeom prst="rect">
            <a:avLst/>
          </a:prstGeom>
          <a:noFill/>
        </p:spPr>
        <p:txBody>
          <a:bodyPr wrap="none" rtlCol="0">
            <a:spAutoFit/>
          </a:bodyPr>
          <a:lstStyle/>
          <a:p>
            <a:r>
              <a:rPr lang="en-US" sz="2400" b="1" dirty="0"/>
              <a:t>Summary: The perils of disobedience.  Sin has consequences…</a:t>
            </a:r>
          </a:p>
          <a:p>
            <a:r>
              <a:rPr lang="en-US" sz="2400" b="1" dirty="0"/>
              <a:t>always! (Nu. 32:23)</a:t>
            </a:r>
          </a:p>
        </p:txBody>
      </p:sp>
      <p:sp>
        <p:nvSpPr>
          <p:cNvPr id="6" name="TextBox 5">
            <a:extLst>
              <a:ext uri="{FF2B5EF4-FFF2-40B4-BE49-F238E27FC236}">
                <a16:creationId xmlns:a16="http://schemas.microsoft.com/office/drawing/2014/main" id="{29830452-118D-2C40-B29E-3D17556FA508}"/>
              </a:ext>
            </a:extLst>
          </p:cNvPr>
          <p:cNvSpPr txBox="1"/>
          <p:nvPr/>
        </p:nvSpPr>
        <p:spPr>
          <a:xfrm>
            <a:off x="647700" y="5502223"/>
            <a:ext cx="7848600" cy="1200329"/>
          </a:xfrm>
          <a:prstGeom prst="rect">
            <a:avLst/>
          </a:prstGeom>
          <a:noFill/>
          <a:ln w="76200">
            <a:solidFill>
              <a:srgbClr val="FFC000"/>
            </a:solidFill>
          </a:ln>
        </p:spPr>
        <p:txBody>
          <a:bodyPr wrap="square" rtlCol="0">
            <a:spAutoFit/>
          </a:bodyPr>
          <a:lstStyle/>
          <a:p>
            <a:r>
              <a:rPr lang="en-US" sz="2400" dirty="0"/>
              <a:t>Sin will take you farther than you want to go, it will keep you longer than you want to stay, and it will cost you more than you want to pay.</a:t>
            </a:r>
          </a:p>
        </p:txBody>
      </p:sp>
    </p:spTree>
    <p:extLst>
      <p:ext uri="{BB962C8B-B14F-4D97-AF65-F5344CB8AC3E}">
        <p14:creationId xmlns:p14="http://schemas.microsoft.com/office/powerpoint/2010/main" val="2674222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Takeaways from Lamentations</a:t>
            </a:r>
          </a:p>
        </p:txBody>
      </p:sp>
      <p:sp>
        <p:nvSpPr>
          <p:cNvPr id="3" name="Content Placeholder 2"/>
          <p:cNvSpPr>
            <a:spLocks noGrp="1"/>
          </p:cNvSpPr>
          <p:nvPr>
            <p:ph idx="1"/>
          </p:nvPr>
        </p:nvSpPr>
        <p:spPr>
          <a:xfrm>
            <a:off x="152400" y="1408176"/>
            <a:ext cx="8839200" cy="5449824"/>
          </a:xfrm>
        </p:spPr>
        <p:txBody>
          <a:bodyPr>
            <a:noAutofit/>
          </a:bodyPr>
          <a:lstStyle/>
          <a:p>
            <a:pPr marL="690372" indent="-571500">
              <a:buFont typeface="+mj-lt"/>
              <a:buAutoNum type="arabicPeriod"/>
            </a:pPr>
            <a:r>
              <a:rPr lang="en-US" sz="2200" b="1" dirty="0"/>
              <a:t>Sin's pleasures are often shared, but its consequences are felt individually</a:t>
            </a:r>
            <a:r>
              <a:rPr lang="en-US" sz="2200" dirty="0"/>
              <a:t>. (1:2, 7. 9, 16-17, 21)</a:t>
            </a:r>
          </a:p>
          <a:p>
            <a:r>
              <a:rPr lang="en-US" sz="1800" dirty="0"/>
              <a:t>“2She weeps bitterly in the night, with tears on her cheeks; among </a:t>
            </a:r>
            <a:r>
              <a:rPr lang="en-US" sz="1800" b="1" dirty="0"/>
              <a:t>all her lovers </a:t>
            </a:r>
            <a:r>
              <a:rPr lang="en-US" sz="1800" dirty="0"/>
              <a:t>she has none to comfort her; all </a:t>
            </a:r>
            <a:r>
              <a:rPr lang="en-US" sz="1800" b="1" dirty="0"/>
              <a:t>her friends </a:t>
            </a:r>
            <a:r>
              <a:rPr lang="en-US" sz="1800" dirty="0"/>
              <a:t>have dealt treacherously with her; they have become her enemies…7Jerusalem remembers in the days of her affliction and wandering all the precious things that were hers from days of old. When her people fell into the hand of the foe, and there was none to help her, her foes gloated over her; they mocked at her downfall. 8 Jerusalem sinned grievously; therefore she became filthy; all who honored her despise her, for they have seen her nakedness; she herself groans and turns her face away. 9 Her uncleanness was in her skirts; she took no thought of her future; therefore her fall is terrible; she has no comforter. “O Lord, behold my affliction, for the enemy has triumphed!...16The Lord rejected all my </a:t>
            </a:r>
            <a:r>
              <a:rPr lang="en-US" sz="1800" b="1" dirty="0"/>
              <a:t>mighty men </a:t>
            </a:r>
            <a:r>
              <a:rPr lang="en-US" sz="1800" dirty="0"/>
              <a:t>in my midst; he summoned an assembly against me to crush my </a:t>
            </a:r>
            <a:r>
              <a:rPr lang="en-US" sz="1800" b="1" dirty="0"/>
              <a:t>young men </a:t>
            </a:r>
            <a:r>
              <a:rPr lang="en-US" sz="1800" dirty="0"/>
              <a:t>the Lord has trodden as in a winepress the virgin daughter of Judah. 16 “For these things I weep; my eyes flow with tears; for a comforter is far from me, one to revive my spirit; </a:t>
            </a:r>
            <a:r>
              <a:rPr lang="en-US" sz="1800" b="1" dirty="0"/>
              <a:t>my children </a:t>
            </a:r>
            <a:r>
              <a:rPr lang="en-US" sz="1800" dirty="0"/>
              <a:t>are desolate, for the enemy has prevailed…21They heard my groaning, yet there is no one to comfort me. All my enemies have heard of my trouble; they are glad that you have done it. You have brought the day you announced; now let them be as I am.”</a:t>
            </a:r>
          </a:p>
          <a:p>
            <a:pPr marL="457200" lvl="1" indent="0">
              <a:buNone/>
            </a:pPr>
            <a:endParaRPr lang="en-US" sz="2000" dirty="0"/>
          </a:p>
        </p:txBody>
      </p:sp>
    </p:spTree>
    <p:extLst>
      <p:ext uri="{BB962C8B-B14F-4D97-AF65-F5344CB8AC3E}">
        <p14:creationId xmlns:p14="http://schemas.microsoft.com/office/powerpoint/2010/main" val="1718889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Takeaways from Lamentations</a:t>
            </a:r>
          </a:p>
        </p:txBody>
      </p:sp>
      <p:sp>
        <p:nvSpPr>
          <p:cNvPr id="3" name="Content Placeholder 2"/>
          <p:cNvSpPr>
            <a:spLocks noGrp="1"/>
          </p:cNvSpPr>
          <p:nvPr>
            <p:ph idx="1"/>
          </p:nvPr>
        </p:nvSpPr>
        <p:spPr>
          <a:xfrm>
            <a:off x="152400" y="1408176"/>
            <a:ext cx="8686800" cy="5294376"/>
          </a:xfrm>
        </p:spPr>
        <p:txBody>
          <a:bodyPr>
            <a:noAutofit/>
          </a:bodyPr>
          <a:lstStyle/>
          <a:p>
            <a:pPr marL="633222" indent="-514350">
              <a:buFont typeface="+mj-lt"/>
              <a:buAutoNum type="arabicPeriod" startAt="2"/>
            </a:pPr>
            <a:r>
              <a:rPr lang="en-US" sz="2400" b="1" dirty="0"/>
              <a:t>The Lord has no favorites---all who sin will suffer its consequences</a:t>
            </a:r>
            <a:r>
              <a:rPr lang="en-US" sz="2400" dirty="0"/>
              <a:t> - not even God's people were exempt from His judgment; neither are we.  (Ch.2; cf. Gal. 6:7-8)</a:t>
            </a:r>
          </a:p>
          <a:p>
            <a:pPr lvl="1"/>
            <a:r>
              <a:rPr lang="en-US" sz="2200" dirty="0"/>
              <a:t>“2The Lord has swallowed up without mercy all the habitations of Jacob…5The Lord has become like an enemy; he has swallowed up Israel; he has swallowed up all its palaces; he has laid in ruins its strongholds, and he has multiplied in the daughter of Judah mourning and lamentation…8The Lord determined to lay in ruins the wall of the daughter of Zion; he stretched out the measuring line; he did not restrain his hand from destroying…11…infants and babies faint in the streets of the city…17The Lord has done what he purposed; he has carried out his word, which he commanded long ago; he has thrown down without pity; he has made the enemy rejoice over you and exalted the might of your foes.”</a:t>
            </a:r>
          </a:p>
          <a:p>
            <a:pPr lvl="1"/>
            <a:endParaRPr lang="en-US" sz="2200" dirty="0"/>
          </a:p>
          <a:p>
            <a:pPr lvl="1"/>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Lamentations</a:t>
            </a:r>
          </a:p>
        </p:txBody>
      </p:sp>
      <p:sp>
        <p:nvSpPr>
          <p:cNvPr id="3" name="Content Placeholder 2"/>
          <p:cNvSpPr>
            <a:spLocks noGrp="1"/>
          </p:cNvSpPr>
          <p:nvPr>
            <p:ph idx="1"/>
          </p:nvPr>
        </p:nvSpPr>
        <p:spPr>
          <a:xfrm>
            <a:off x="762000" y="14478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From God's Masterwork - Swindoll</a:t>
            </a:r>
          </a:p>
        </p:txBody>
      </p:sp>
      <p:cxnSp>
        <p:nvCxnSpPr>
          <p:cNvPr id="5" name="Straight Connector 4"/>
          <p:cNvCxnSpPr/>
          <p:nvPr/>
        </p:nvCxnSpPr>
        <p:spPr>
          <a:xfrm rot="5400000">
            <a:off x="190500" y="2324100"/>
            <a:ext cx="1905000" cy="1524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505700" y="2324100"/>
            <a:ext cx="1905000" cy="1524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143000" y="3352800"/>
            <a:ext cx="7239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81000" y="4800600"/>
            <a:ext cx="28956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6934200" y="4800600"/>
            <a:ext cx="28956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248400"/>
            <a:ext cx="73152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4495800"/>
            <a:ext cx="8305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1816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a:off x="1219200" y="4038600"/>
            <a:ext cx="2438400" cy="369332"/>
          </a:xfrm>
          <a:prstGeom prst="rect">
            <a:avLst/>
          </a:prstGeom>
          <a:noFill/>
        </p:spPr>
        <p:txBody>
          <a:bodyPr wrap="square" rtlCol="0">
            <a:spAutoFit/>
          </a:bodyPr>
          <a:lstStyle/>
          <a:p>
            <a:r>
              <a:rPr lang="en-US" b="1" dirty="0"/>
              <a:t>    </a:t>
            </a:r>
          </a:p>
        </p:txBody>
      </p:sp>
      <p:sp>
        <p:nvSpPr>
          <p:cNvPr id="86" name="TextBox 85"/>
          <p:cNvSpPr txBox="1"/>
          <p:nvPr/>
        </p:nvSpPr>
        <p:spPr>
          <a:xfrm>
            <a:off x="3276600" y="5105400"/>
            <a:ext cx="2590800" cy="369332"/>
          </a:xfrm>
          <a:prstGeom prst="rect">
            <a:avLst/>
          </a:prstGeom>
          <a:noFill/>
        </p:spPr>
        <p:txBody>
          <a:bodyPr wrap="square" rtlCol="0">
            <a:spAutoFit/>
          </a:bodyPr>
          <a:lstStyle/>
          <a:p>
            <a:pPr algn="ctr"/>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36755" y="1830826"/>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cxnSp>
        <p:nvCxnSpPr>
          <p:cNvPr id="64" name="Straight Connector 63"/>
          <p:cNvCxnSpPr/>
          <p:nvPr/>
        </p:nvCxnSpPr>
        <p:spPr>
          <a:xfrm rot="5400000">
            <a:off x="4533900" y="2324100"/>
            <a:ext cx="1905000" cy="1524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143000" y="2743200"/>
            <a:ext cx="1295400" cy="646331"/>
          </a:xfrm>
          <a:prstGeom prst="rect">
            <a:avLst/>
          </a:prstGeom>
          <a:noFill/>
        </p:spPr>
        <p:txBody>
          <a:bodyPr wrap="square" rtlCol="0">
            <a:spAutoFit/>
          </a:bodyPr>
          <a:lstStyle/>
          <a:p>
            <a:r>
              <a:rPr lang="en-US" dirty="0"/>
              <a:t>    Chapter</a:t>
            </a:r>
          </a:p>
          <a:p>
            <a:r>
              <a:rPr lang="en-US" dirty="0"/>
              <a:t>           1</a:t>
            </a:r>
          </a:p>
        </p:txBody>
      </p:sp>
      <p:sp>
        <p:nvSpPr>
          <p:cNvPr id="118" name="TextBox 117"/>
          <p:cNvSpPr txBox="1"/>
          <p:nvPr/>
        </p:nvSpPr>
        <p:spPr>
          <a:xfrm>
            <a:off x="6477000" y="2743200"/>
            <a:ext cx="2057400" cy="646331"/>
          </a:xfrm>
          <a:prstGeom prst="rect">
            <a:avLst/>
          </a:prstGeom>
          <a:noFill/>
        </p:spPr>
        <p:txBody>
          <a:bodyPr wrap="square" rtlCol="0">
            <a:spAutoFit/>
          </a:bodyPr>
          <a:lstStyle/>
          <a:p>
            <a:r>
              <a:rPr lang="en-US" sz="1600" dirty="0"/>
              <a:t>               </a:t>
            </a:r>
            <a:r>
              <a:rPr lang="en-US" dirty="0"/>
              <a:t>Chapter</a:t>
            </a:r>
          </a:p>
          <a:p>
            <a:r>
              <a:rPr lang="en-US" dirty="0"/>
              <a:t>                    5</a:t>
            </a:r>
          </a:p>
        </p:txBody>
      </p:sp>
      <p:sp>
        <p:nvSpPr>
          <p:cNvPr id="132" name="TextBox 131"/>
          <p:cNvSpPr txBox="1"/>
          <p:nvPr/>
        </p:nvSpPr>
        <p:spPr>
          <a:xfrm>
            <a:off x="1676400" y="4038600"/>
            <a:ext cx="25146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1600200" y="1524000"/>
            <a:ext cx="35052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sp>
        <p:nvSpPr>
          <p:cNvPr id="44" name="TextBox 43"/>
          <p:cNvSpPr txBox="1"/>
          <p:nvPr/>
        </p:nvSpPr>
        <p:spPr>
          <a:xfrm>
            <a:off x="3810000" y="2743200"/>
            <a:ext cx="1676400" cy="646331"/>
          </a:xfrm>
          <a:prstGeom prst="rect">
            <a:avLst/>
          </a:prstGeom>
          <a:noFill/>
        </p:spPr>
        <p:txBody>
          <a:bodyPr wrap="square" rtlCol="0">
            <a:spAutoFit/>
          </a:bodyPr>
          <a:lstStyle/>
          <a:p>
            <a:r>
              <a:rPr lang="en-US" dirty="0"/>
              <a:t>          Chapter</a:t>
            </a:r>
          </a:p>
          <a:p>
            <a:r>
              <a:rPr lang="en-US" dirty="0"/>
              <a:t>                3</a:t>
            </a:r>
            <a:endParaRPr lang="en-US" sz="1600" dirty="0"/>
          </a:p>
        </p:txBody>
      </p:sp>
      <p:sp>
        <p:nvSpPr>
          <p:cNvPr id="45" name="TextBox 44"/>
          <p:cNvSpPr txBox="1"/>
          <p:nvPr/>
        </p:nvSpPr>
        <p:spPr>
          <a:xfrm>
            <a:off x="1284355" y="2126159"/>
            <a:ext cx="1676400" cy="523220"/>
          </a:xfrm>
          <a:prstGeom prst="rect">
            <a:avLst/>
          </a:prstGeom>
          <a:noFill/>
        </p:spPr>
        <p:txBody>
          <a:bodyPr wrap="square" rtlCol="0">
            <a:spAutoFit/>
          </a:bodyPr>
          <a:lstStyle/>
          <a:p>
            <a:r>
              <a:rPr lang="en-US" sz="1400" dirty="0">
                <a:latin typeface="Arial Black" pitchFamily="34" charset="0"/>
              </a:rPr>
              <a:t>Jerusalem’s </a:t>
            </a:r>
          </a:p>
          <a:p>
            <a:r>
              <a:rPr lang="en-US" sz="1400" dirty="0">
                <a:latin typeface="Arial Black" pitchFamily="34" charset="0"/>
              </a:rPr>
              <a:t> Desolation</a:t>
            </a:r>
          </a:p>
        </p:txBody>
      </p:sp>
      <p:sp>
        <p:nvSpPr>
          <p:cNvPr id="123" name="TextBox 122"/>
          <p:cNvSpPr txBox="1"/>
          <p:nvPr/>
        </p:nvSpPr>
        <p:spPr>
          <a:xfrm>
            <a:off x="2654300" y="2108782"/>
            <a:ext cx="2057400" cy="584775"/>
          </a:xfrm>
          <a:prstGeom prst="rect">
            <a:avLst/>
          </a:prstGeom>
          <a:noFill/>
        </p:spPr>
        <p:txBody>
          <a:bodyPr wrap="square" rtlCol="0">
            <a:spAutoFit/>
          </a:bodyPr>
          <a:lstStyle/>
          <a:p>
            <a:r>
              <a:rPr lang="en-US" sz="1600" dirty="0">
                <a:latin typeface="Arial Black" pitchFamily="34" charset="0"/>
              </a:rPr>
              <a:t>The Lord’s</a:t>
            </a:r>
          </a:p>
          <a:p>
            <a:r>
              <a:rPr lang="en-US" sz="1600" dirty="0">
                <a:latin typeface="Arial Black" pitchFamily="34" charset="0"/>
              </a:rPr>
              <a:t>   Anger</a:t>
            </a:r>
          </a:p>
        </p:txBody>
      </p:sp>
      <p:sp>
        <p:nvSpPr>
          <p:cNvPr id="137" name="TextBox 136"/>
          <p:cNvSpPr txBox="1"/>
          <p:nvPr/>
        </p:nvSpPr>
        <p:spPr>
          <a:xfrm>
            <a:off x="-228600" y="4191000"/>
            <a:ext cx="1524000" cy="338554"/>
          </a:xfrm>
          <a:prstGeom prst="rect">
            <a:avLst/>
          </a:prstGeom>
          <a:noFill/>
        </p:spPr>
        <p:txBody>
          <a:bodyPr wrap="square" rtlCol="0">
            <a:spAutoFit/>
          </a:bodyPr>
          <a:lstStyle/>
          <a:p>
            <a:r>
              <a:rPr lang="en-US" sz="1600" dirty="0"/>
              <a:t>      </a:t>
            </a:r>
            <a:r>
              <a:rPr lang="en-US" sz="1600" b="1" dirty="0"/>
              <a:t>Key Verses</a:t>
            </a:r>
          </a:p>
        </p:txBody>
      </p:sp>
      <p:sp>
        <p:nvSpPr>
          <p:cNvPr id="138" name="TextBox 137"/>
          <p:cNvSpPr txBox="1"/>
          <p:nvPr/>
        </p:nvSpPr>
        <p:spPr>
          <a:xfrm>
            <a:off x="-152400" y="5105400"/>
            <a:ext cx="1371600" cy="584775"/>
          </a:xfrm>
          <a:prstGeom prst="rect">
            <a:avLst/>
          </a:prstGeom>
          <a:noFill/>
        </p:spPr>
        <p:txBody>
          <a:bodyPr wrap="square" rtlCol="0">
            <a:spAutoFit/>
          </a:bodyPr>
          <a:lstStyle/>
          <a:p>
            <a:r>
              <a:rPr lang="en-US" sz="1600" dirty="0"/>
              <a:t>        </a:t>
            </a:r>
            <a:r>
              <a:rPr lang="en-US" sz="1600" b="1" dirty="0"/>
              <a:t>Main</a:t>
            </a:r>
            <a:r>
              <a:rPr lang="en-US" sz="1600" dirty="0"/>
              <a:t>   </a:t>
            </a:r>
            <a:br>
              <a:rPr lang="en-US" sz="1600" dirty="0"/>
            </a:br>
            <a:r>
              <a:rPr lang="en-US" sz="1600" dirty="0"/>
              <a:t>      </a:t>
            </a:r>
            <a:r>
              <a:rPr lang="en-US" sz="1600" b="1" dirty="0"/>
              <a:t>Theme</a:t>
            </a:r>
          </a:p>
        </p:txBody>
      </p:sp>
      <p:sp>
        <p:nvSpPr>
          <p:cNvPr id="140" name="TextBox 139"/>
          <p:cNvSpPr txBox="1"/>
          <p:nvPr/>
        </p:nvSpPr>
        <p:spPr>
          <a:xfrm>
            <a:off x="-152400" y="5715000"/>
            <a:ext cx="1447800" cy="523220"/>
          </a:xfrm>
          <a:prstGeom prst="rect">
            <a:avLst/>
          </a:prstGeom>
          <a:noFill/>
        </p:spPr>
        <p:txBody>
          <a:bodyPr wrap="square" rtlCol="0">
            <a:spAutoFit/>
          </a:bodyPr>
          <a:lstStyle/>
          <a:p>
            <a:r>
              <a:rPr lang="en-US" sz="1400" b="1" dirty="0"/>
              <a:t>        Christ in     </a:t>
            </a:r>
            <a:br>
              <a:rPr lang="en-US" sz="1400" b="1" dirty="0"/>
            </a:br>
            <a:r>
              <a:rPr lang="en-US" sz="1400" b="1" dirty="0"/>
              <a:t>  Lamentations</a:t>
            </a:r>
          </a:p>
        </p:txBody>
      </p:sp>
      <p:sp>
        <p:nvSpPr>
          <p:cNvPr id="176" name="TextBox 175"/>
          <p:cNvSpPr txBox="1"/>
          <p:nvPr/>
        </p:nvSpPr>
        <p:spPr>
          <a:xfrm>
            <a:off x="3657601" y="5410200"/>
            <a:ext cx="152400" cy="369332"/>
          </a:xfrm>
          <a:prstGeom prst="rect">
            <a:avLst/>
          </a:prstGeom>
          <a:noFill/>
        </p:spPr>
        <p:txBody>
          <a:bodyPr wrap="square" rtlCol="0">
            <a:spAutoFit/>
          </a:bodyPr>
          <a:lstStyle/>
          <a:p>
            <a:endParaRPr lang="en-US" dirty="0"/>
          </a:p>
        </p:txBody>
      </p:sp>
      <p:cxnSp>
        <p:nvCxnSpPr>
          <p:cNvPr id="67" name="Straight Connector 66"/>
          <p:cNvCxnSpPr/>
          <p:nvPr/>
        </p:nvCxnSpPr>
        <p:spPr>
          <a:xfrm rot="5400000">
            <a:off x="3009900" y="2324100"/>
            <a:ext cx="1905000" cy="1524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1638300" y="2324100"/>
            <a:ext cx="1905000" cy="1524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4007453" y="2070108"/>
            <a:ext cx="2313989" cy="584775"/>
          </a:xfrm>
          <a:prstGeom prst="rect">
            <a:avLst/>
          </a:prstGeom>
          <a:noFill/>
        </p:spPr>
        <p:txBody>
          <a:bodyPr wrap="square" rtlCol="0">
            <a:spAutoFit/>
          </a:bodyPr>
          <a:lstStyle/>
          <a:p>
            <a:r>
              <a:rPr lang="en-US" sz="1600" dirty="0">
                <a:latin typeface="Arial Black" pitchFamily="34" charset="0"/>
              </a:rPr>
              <a:t>Jeremiah’s </a:t>
            </a:r>
          </a:p>
          <a:p>
            <a:r>
              <a:rPr lang="en-US" sz="1600" dirty="0">
                <a:latin typeface="Arial Black" pitchFamily="34" charset="0"/>
              </a:rPr>
              <a:t>     Grief</a:t>
            </a:r>
          </a:p>
        </p:txBody>
      </p:sp>
      <p:sp>
        <p:nvSpPr>
          <p:cNvPr id="55" name="TextBox 54"/>
          <p:cNvSpPr txBox="1"/>
          <p:nvPr/>
        </p:nvSpPr>
        <p:spPr>
          <a:xfrm>
            <a:off x="2743199" y="2743200"/>
            <a:ext cx="990601" cy="646331"/>
          </a:xfrm>
          <a:prstGeom prst="rect">
            <a:avLst/>
          </a:prstGeom>
          <a:noFill/>
        </p:spPr>
        <p:txBody>
          <a:bodyPr wrap="square" rtlCol="0">
            <a:spAutoFit/>
          </a:bodyPr>
          <a:lstStyle/>
          <a:p>
            <a:r>
              <a:rPr lang="en-US" dirty="0"/>
              <a:t>Chapter</a:t>
            </a:r>
          </a:p>
          <a:p>
            <a:r>
              <a:rPr lang="en-US" dirty="0"/>
              <a:t>       2</a:t>
            </a:r>
          </a:p>
        </p:txBody>
      </p:sp>
      <p:cxnSp>
        <p:nvCxnSpPr>
          <p:cNvPr id="61" name="Straight Connector 60"/>
          <p:cNvCxnSpPr/>
          <p:nvPr/>
        </p:nvCxnSpPr>
        <p:spPr>
          <a:xfrm rot="5400000">
            <a:off x="5981700" y="2324100"/>
            <a:ext cx="1905000" cy="1524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5529409" y="2055815"/>
            <a:ext cx="1666583" cy="584775"/>
          </a:xfrm>
          <a:prstGeom prst="rect">
            <a:avLst/>
          </a:prstGeom>
          <a:noFill/>
        </p:spPr>
        <p:txBody>
          <a:bodyPr wrap="square" rtlCol="0">
            <a:spAutoFit/>
          </a:bodyPr>
          <a:lstStyle/>
          <a:p>
            <a:r>
              <a:rPr lang="en-US" sz="1600" dirty="0">
                <a:latin typeface="Arial Black" pitchFamily="34" charset="0"/>
              </a:rPr>
              <a:t> The Lord’s</a:t>
            </a:r>
          </a:p>
          <a:p>
            <a:r>
              <a:rPr lang="en-US" sz="1600" dirty="0">
                <a:latin typeface="Arial Black" pitchFamily="34" charset="0"/>
              </a:rPr>
              <a:t>     Anger</a:t>
            </a:r>
          </a:p>
        </p:txBody>
      </p:sp>
      <p:sp>
        <p:nvSpPr>
          <p:cNvPr id="69" name="TextBox 68"/>
          <p:cNvSpPr txBox="1"/>
          <p:nvPr/>
        </p:nvSpPr>
        <p:spPr>
          <a:xfrm>
            <a:off x="7019942" y="2039166"/>
            <a:ext cx="1856789" cy="584775"/>
          </a:xfrm>
          <a:prstGeom prst="rect">
            <a:avLst/>
          </a:prstGeom>
          <a:noFill/>
        </p:spPr>
        <p:txBody>
          <a:bodyPr wrap="square" rtlCol="0">
            <a:spAutoFit/>
          </a:bodyPr>
          <a:lstStyle/>
          <a:p>
            <a:r>
              <a:rPr lang="en-US" sz="1600" dirty="0">
                <a:latin typeface="Arial Black" pitchFamily="34" charset="0"/>
              </a:rPr>
              <a:t>Jeremiah’s </a:t>
            </a:r>
          </a:p>
          <a:p>
            <a:r>
              <a:rPr lang="en-US" sz="1600" dirty="0">
                <a:latin typeface="Arial Black" pitchFamily="34" charset="0"/>
              </a:rPr>
              <a:t>   Prayer</a:t>
            </a:r>
          </a:p>
        </p:txBody>
      </p:sp>
      <p:sp>
        <p:nvSpPr>
          <p:cNvPr id="70" name="TextBox 69"/>
          <p:cNvSpPr txBox="1"/>
          <p:nvPr/>
        </p:nvSpPr>
        <p:spPr>
          <a:xfrm>
            <a:off x="5562600" y="2743200"/>
            <a:ext cx="1151391" cy="646331"/>
          </a:xfrm>
          <a:prstGeom prst="rect">
            <a:avLst/>
          </a:prstGeom>
          <a:noFill/>
        </p:spPr>
        <p:txBody>
          <a:bodyPr wrap="square" rtlCol="0">
            <a:spAutoFit/>
          </a:bodyPr>
          <a:lstStyle/>
          <a:p>
            <a:r>
              <a:rPr lang="en-US" dirty="0"/>
              <a:t>  Chapter </a:t>
            </a:r>
          </a:p>
          <a:p>
            <a:r>
              <a:rPr lang="en-US" dirty="0"/>
              <a:t>        4</a:t>
            </a:r>
          </a:p>
        </p:txBody>
      </p:sp>
      <p:cxnSp>
        <p:nvCxnSpPr>
          <p:cNvPr id="82" name="Straight Connector 81"/>
          <p:cNvCxnSpPr/>
          <p:nvPr/>
        </p:nvCxnSpPr>
        <p:spPr>
          <a:xfrm>
            <a:off x="0" y="4038600"/>
            <a:ext cx="8305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0" y="56388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152400" y="3389531"/>
            <a:ext cx="1371600" cy="584775"/>
          </a:xfrm>
          <a:prstGeom prst="rect">
            <a:avLst/>
          </a:prstGeom>
          <a:noFill/>
        </p:spPr>
        <p:txBody>
          <a:bodyPr wrap="square" rtlCol="0">
            <a:spAutoFit/>
          </a:bodyPr>
          <a:lstStyle/>
          <a:p>
            <a:r>
              <a:rPr lang="en-US" sz="1600" b="1" dirty="0"/>
              <a:t>   Underlying   </a:t>
            </a:r>
            <a:br>
              <a:rPr lang="en-US" sz="1600" b="1" dirty="0"/>
            </a:br>
            <a:r>
              <a:rPr lang="en-US" sz="1600" b="1" dirty="0"/>
              <a:t>    Emotion</a:t>
            </a:r>
          </a:p>
        </p:txBody>
      </p:sp>
      <p:sp>
        <p:nvSpPr>
          <p:cNvPr id="88" name="TextBox 87"/>
          <p:cNvSpPr txBox="1"/>
          <p:nvPr/>
        </p:nvSpPr>
        <p:spPr>
          <a:xfrm>
            <a:off x="-1" y="4572000"/>
            <a:ext cx="1066801" cy="584775"/>
          </a:xfrm>
          <a:prstGeom prst="rect">
            <a:avLst/>
          </a:prstGeom>
          <a:noFill/>
        </p:spPr>
        <p:txBody>
          <a:bodyPr wrap="square" rtlCol="0">
            <a:spAutoFit/>
          </a:bodyPr>
          <a:lstStyle/>
          <a:p>
            <a:r>
              <a:rPr lang="en-US" sz="1400" dirty="0"/>
              <a:t>     </a:t>
            </a:r>
            <a:r>
              <a:rPr lang="en-US" sz="1600" b="1" dirty="0"/>
              <a:t>Short    </a:t>
            </a:r>
            <a:br>
              <a:rPr lang="en-US" sz="1600" b="1" dirty="0"/>
            </a:br>
            <a:r>
              <a:rPr lang="en-US" sz="1600" b="1" dirty="0"/>
              <a:t>  Prayers</a:t>
            </a:r>
          </a:p>
        </p:txBody>
      </p:sp>
      <p:cxnSp>
        <p:nvCxnSpPr>
          <p:cNvPr id="89" name="Straight Connector 88"/>
          <p:cNvCxnSpPr/>
          <p:nvPr/>
        </p:nvCxnSpPr>
        <p:spPr>
          <a:xfrm rot="5400000">
            <a:off x="1562100" y="4229100"/>
            <a:ext cx="1905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2933700" y="4229100"/>
            <a:ext cx="1905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5400000">
            <a:off x="4495800" y="4267200"/>
            <a:ext cx="1828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a:off x="5943600" y="4267200"/>
            <a:ext cx="1828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1219200" y="3352800"/>
            <a:ext cx="1267667" cy="646331"/>
          </a:xfrm>
          <a:prstGeom prst="rect">
            <a:avLst/>
          </a:prstGeom>
          <a:noFill/>
        </p:spPr>
        <p:txBody>
          <a:bodyPr wrap="square" rtlCol="0">
            <a:spAutoFit/>
          </a:bodyPr>
          <a:lstStyle/>
          <a:p>
            <a:r>
              <a:rPr lang="en-US" dirty="0"/>
              <a:t>    </a:t>
            </a:r>
            <a:r>
              <a:rPr lang="en-US" b="1" dirty="0"/>
              <a:t>Lonely, </a:t>
            </a:r>
          </a:p>
          <a:p>
            <a:r>
              <a:rPr lang="en-US" b="1" dirty="0"/>
              <a:t>  groaning</a:t>
            </a:r>
          </a:p>
        </p:txBody>
      </p:sp>
      <p:sp>
        <p:nvSpPr>
          <p:cNvPr id="102" name="TextBox 101"/>
          <p:cNvSpPr txBox="1"/>
          <p:nvPr/>
        </p:nvSpPr>
        <p:spPr>
          <a:xfrm>
            <a:off x="2514600" y="3352800"/>
            <a:ext cx="1411193" cy="646331"/>
          </a:xfrm>
          <a:prstGeom prst="rect">
            <a:avLst/>
          </a:prstGeom>
          <a:noFill/>
        </p:spPr>
        <p:txBody>
          <a:bodyPr wrap="square" rtlCol="0">
            <a:spAutoFit/>
          </a:bodyPr>
          <a:lstStyle/>
          <a:p>
            <a:r>
              <a:rPr lang="en-US" b="1" dirty="0"/>
              <a:t>       Angry, </a:t>
            </a:r>
          </a:p>
          <a:p>
            <a:r>
              <a:rPr lang="en-US" b="1" dirty="0"/>
              <a:t>   exhorting</a:t>
            </a:r>
          </a:p>
        </p:txBody>
      </p:sp>
      <p:sp>
        <p:nvSpPr>
          <p:cNvPr id="104" name="TextBox 103"/>
          <p:cNvSpPr txBox="1"/>
          <p:nvPr/>
        </p:nvSpPr>
        <p:spPr>
          <a:xfrm>
            <a:off x="3962400" y="3352800"/>
            <a:ext cx="1371600" cy="646331"/>
          </a:xfrm>
          <a:prstGeom prst="rect">
            <a:avLst/>
          </a:prstGeom>
          <a:noFill/>
        </p:spPr>
        <p:txBody>
          <a:bodyPr wrap="square" rtlCol="0">
            <a:spAutoFit/>
          </a:bodyPr>
          <a:lstStyle/>
          <a:p>
            <a:r>
              <a:rPr lang="en-US" dirty="0"/>
              <a:t>     </a:t>
            </a:r>
            <a:r>
              <a:rPr lang="en-US" b="1" dirty="0"/>
              <a:t>Broken,</a:t>
            </a:r>
          </a:p>
          <a:p>
            <a:r>
              <a:rPr lang="en-US" b="1" dirty="0"/>
              <a:t>   weeping</a:t>
            </a:r>
          </a:p>
        </p:txBody>
      </p:sp>
      <p:sp>
        <p:nvSpPr>
          <p:cNvPr id="106" name="TextBox 105"/>
          <p:cNvSpPr txBox="1"/>
          <p:nvPr/>
        </p:nvSpPr>
        <p:spPr>
          <a:xfrm>
            <a:off x="5562600" y="3352800"/>
            <a:ext cx="1309230" cy="646331"/>
          </a:xfrm>
          <a:prstGeom prst="rect">
            <a:avLst/>
          </a:prstGeom>
          <a:noFill/>
        </p:spPr>
        <p:txBody>
          <a:bodyPr wrap="square" rtlCol="0">
            <a:spAutoFit/>
          </a:bodyPr>
          <a:lstStyle/>
          <a:p>
            <a:r>
              <a:rPr lang="en-US" b="1" dirty="0"/>
              <a:t>Desperate.</a:t>
            </a:r>
          </a:p>
          <a:p>
            <a:r>
              <a:rPr lang="en-US" b="1" dirty="0"/>
              <a:t>anguished</a:t>
            </a:r>
          </a:p>
        </p:txBody>
      </p:sp>
      <p:sp>
        <p:nvSpPr>
          <p:cNvPr id="108" name="TextBox 107"/>
          <p:cNvSpPr txBox="1"/>
          <p:nvPr/>
        </p:nvSpPr>
        <p:spPr>
          <a:xfrm>
            <a:off x="6934200" y="3352800"/>
            <a:ext cx="1313409" cy="646331"/>
          </a:xfrm>
          <a:prstGeom prst="rect">
            <a:avLst/>
          </a:prstGeom>
          <a:noFill/>
        </p:spPr>
        <p:txBody>
          <a:bodyPr wrap="square" rtlCol="0">
            <a:spAutoFit/>
          </a:bodyPr>
          <a:lstStyle/>
          <a:p>
            <a:r>
              <a:rPr lang="en-US" b="1" dirty="0"/>
              <a:t>     Weary,</a:t>
            </a:r>
          </a:p>
          <a:p>
            <a:r>
              <a:rPr lang="en-US" b="1" dirty="0"/>
              <a:t>   pleading</a:t>
            </a:r>
          </a:p>
        </p:txBody>
      </p:sp>
      <p:sp>
        <p:nvSpPr>
          <p:cNvPr id="109" name="TextBox 108"/>
          <p:cNvSpPr txBox="1"/>
          <p:nvPr/>
        </p:nvSpPr>
        <p:spPr>
          <a:xfrm>
            <a:off x="1295400" y="4114800"/>
            <a:ext cx="838200" cy="369332"/>
          </a:xfrm>
          <a:prstGeom prst="rect">
            <a:avLst/>
          </a:prstGeom>
          <a:noFill/>
        </p:spPr>
        <p:txBody>
          <a:bodyPr wrap="square" rtlCol="0">
            <a:spAutoFit/>
          </a:bodyPr>
          <a:lstStyle/>
          <a:p>
            <a:r>
              <a:rPr lang="en-US" dirty="0"/>
              <a:t>   1:1, 5</a:t>
            </a:r>
          </a:p>
        </p:txBody>
      </p:sp>
      <p:sp>
        <p:nvSpPr>
          <p:cNvPr id="111" name="TextBox 110"/>
          <p:cNvSpPr txBox="1"/>
          <p:nvPr/>
        </p:nvSpPr>
        <p:spPr>
          <a:xfrm>
            <a:off x="2590800" y="4114800"/>
            <a:ext cx="1122114" cy="369332"/>
          </a:xfrm>
          <a:prstGeom prst="rect">
            <a:avLst/>
          </a:prstGeom>
          <a:noFill/>
        </p:spPr>
        <p:txBody>
          <a:bodyPr wrap="square" rtlCol="0">
            <a:spAutoFit/>
          </a:bodyPr>
          <a:lstStyle/>
          <a:p>
            <a:r>
              <a:rPr lang="en-US" dirty="0"/>
              <a:t>   2:14, 17</a:t>
            </a:r>
          </a:p>
        </p:txBody>
      </p:sp>
      <p:sp>
        <p:nvSpPr>
          <p:cNvPr id="113" name="TextBox 112"/>
          <p:cNvSpPr txBox="1"/>
          <p:nvPr/>
        </p:nvSpPr>
        <p:spPr>
          <a:xfrm>
            <a:off x="4191000" y="4114800"/>
            <a:ext cx="889987" cy="369332"/>
          </a:xfrm>
          <a:prstGeom prst="rect">
            <a:avLst/>
          </a:prstGeom>
          <a:noFill/>
        </p:spPr>
        <p:txBody>
          <a:bodyPr wrap="square" rtlCol="0">
            <a:spAutoFit/>
          </a:bodyPr>
          <a:lstStyle/>
          <a:p>
            <a:r>
              <a:rPr lang="en-US" dirty="0"/>
              <a:t>3:16-24</a:t>
            </a:r>
          </a:p>
        </p:txBody>
      </p:sp>
      <p:sp>
        <p:nvSpPr>
          <p:cNvPr id="116" name="TextBox 115"/>
          <p:cNvSpPr txBox="1"/>
          <p:nvPr/>
        </p:nvSpPr>
        <p:spPr>
          <a:xfrm>
            <a:off x="5562600" y="4114800"/>
            <a:ext cx="872355" cy="369332"/>
          </a:xfrm>
          <a:prstGeom prst="rect">
            <a:avLst/>
          </a:prstGeom>
          <a:noFill/>
        </p:spPr>
        <p:txBody>
          <a:bodyPr wrap="square" rtlCol="0">
            <a:spAutoFit/>
          </a:bodyPr>
          <a:lstStyle/>
          <a:p>
            <a:r>
              <a:rPr lang="en-US" dirty="0"/>
              <a:t>4:11-12</a:t>
            </a:r>
          </a:p>
        </p:txBody>
      </p:sp>
      <p:sp>
        <p:nvSpPr>
          <p:cNvPr id="117" name="TextBox 116"/>
          <p:cNvSpPr txBox="1"/>
          <p:nvPr/>
        </p:nvSpPr>
        <p:spPr>
          <a:xfrm>
            <a:off x="7010400" y="4114800"/>
            <a:ext cx="1115267" cy="369332"/>
          </a:xfrm>
          <a:prstGeom prst="rect">
            <a:avLst/>
          </a:prstGeom>
          <a:noFill/>
        </p:spPr>
        <p:txBody>
          <a:bodyPr wrap="square" rtlCol="0">
            <a:spAutoFit/>
          </a:bodyPr>
          <a:lstStyle/>
          <a:p>
            <a:r>
              <a:rPr lang="en-US" dirty="0"/>
              <a:t>5:5, 19-21</a:t>
            </a:r>
          </a:p>
        </p:txBody>
      </p:sp>
      <p:sp>
        <p:nvSpPr>
          <p:cNvPr id="128" name="TextBox 127"/>
          <p:cNvSpPr txBox="1"/>
          <p:nvPr/>
        </p:nvSpPr>
        <p:spPr>
          <a:xfrm>
            <a:off x="1143000" y="4495800"/>
            <a:ext cx="1295400" cy="646331"/>
          </a:xfrm>
          <a:prstGeom prst="rect">
            <a:avLst/>
          </a:prstGeom>
          <a:noFill/>
        </p:spPr>
        <p:txBody>
          <a:bodyPr wrap="square" rtlCol="0">
            <a:spAutoFit/>
          </a:bodyPr>
          <a:lstStyle/>
          <a:p>
            <a:r>
              <a:rPr lang="en-US" dirty="0"/>
              <a:t>    1:20-22</a:t>
            </a:r>
          </a:p>
          <a:p>
            <a:r>
              <a:rPr lang="en-US" dirty="0"/>
              <a:t>   “</a:t>
            </a:r>
            <a:r>
              <a:rPr lang="en-US" b="1" i="1" dirty="0"/>
              <a:t>See us</a:t>
            </a:r>
            <a:r>
              <a:rPr lang="en-US" b="1" dirty="0"/>
              <a:t>”</a:t>
            </a:r>
          </a:p>
        </p:txBody>
      </p:sp>
      <p:sp>
        <p:nvSpPr>
          <p:cNvPr id="130" name="TextBox 129"/>
          <p:cNvSpPr txBox="1"/>
          <p:nvPr/>
        </p:nvSpPr>
        <p:spPr>
          <a:xfrm>
            <a:off x="2503030" y="4494312"/>
            <a:ext cx="1510171" cy="646331"/>
          </a:xfrm>
          <a:prstGeom prst="rect">
            <a:avLst/>
          </a:prstGeom>
          <a:noFill/>
        </p:spPr>
        <p:txBody>
          <a:bodyPr wrap="square" rtlCol="0">
            <a:spAutoFit/>
          </a:bodyPr>
          <a:lstStyle/>
          <a:p>
            <a:r>
              <a:rPr lang="en-US" dirty="0"/>
              <a:t>     2:20-22</a:t>
            </a:r>
          </a:p>
          <a:p>
            <a:r>
              <a:rPr lang="en-US" b="1" dirty="0"/>
              <a:t>“</a:t>
            </a:r>
            <a:r>
              <a:rPr lang="en-US" b="1" i="1" dirty="0"/>
              <a:t>Look at us”</a:t>
            </a:r>
            <a:endParaRPr lang="en-US" b="1" dirty="0"/>
          </a:p>
        </p:txBody>
      </p:sp>
      <p:sp>
        <p:nvSpPr>
          <p:cNvPr id="131" name="TextBox 130"/>
          <p:cNvSpPr txBox="1"/>
          <p:nvPr/>
        </p:nvSpPr>
        <p:spPr>
          <a:xfrm>
            <a:off x="3886199" y="4495801"/>
            <a:ext cx="2362199" cy="646331"/>
          </a:xfrm>
          <a:prstGeom prst="rect">
            <a:avLst/>
          </a:prstGeom>
          <a:noFill/>
        </p:spPr>
        <p:txBody>
          <a:bodyPr wrap="square" rtlCol="0">
            <a:spAutoFit/>
          </a:bodyPr>
          <a:lstStyle/>
          <a:p>
            <a:r>
              <a:rPr lang="en-US" dirty="0"/>
              <a:t>       3:55-66</a:t>
            </a:r>
          </a:p>
          <a:p>
            <a:r>
              <a:rPr lang="en-US" dirty="0"/>
              <a:t>  </a:t>
            </a:r>
            <a:r>
              <a:rPr lang="en-US" b="1" dirty="0"/>
              <a:t>“</a:t>
            </a:r>
            <a:r>
              <a:rPr lang="en-US" b="1" i="1" dirty="0"/>
              <a:t>Judge them</a:t>
            </a:r>
            <a:r>
              <a:rPr lang="en-US" b="1" dirty="0"/>
              <a:t>”</a:t>
            </a:r>
          </a:p>
        </p:txBody>
      </p:sp>
      <p:sp>
        <p:nvSpPr>
          <p:cNvPr id="134" name="TextBox 133"/>
          <p:cNvSpPr txBox="1"/>
          <p:nvPr/>
        </p:nvSpPr>
        <p:spPr>
          <a:xfrm>
            <a:off x="5410200" y="4495800"/>
            <a:ext cx="1556271" cy="646331"/>
          </a:xfrm>
          <a:prstGeom prst="rect">
            <a:avLst/>
          </a:prstGeom>
          <a:noFill/>
        </p:spPr>
        <p:txBody>
          <a:bodyPr wrap="square" rtlCol="0">
            <a:spAutoFit/>
          </a:bodyPr>
          <a:lstStyle/>
          <a:p>
            <a:r>
              <a:rPr lang="en-US" dirty="0"/>
              <a:t>       4:20</a:t>
            </a:r>
          </a:p>
          <a:p>
            <a:r>
              <a:rPr lang="en-US" dirty="0"/>
              <a:t> </a:t>
            </a:r>
            <a:r>
              <a:rPr lang="en-US" b="1" dirty="0"/>
              <a:t>“</a:t>
            </a:r>
            <a:r>
              <a:rPr lang="en-US" b="1" i="1" dirty="0"/>
              <a:t>Avenge us</a:t>
            </a:r>
            <a:r>
              <a:rPr lang="en-US" b="1" dirty="0"/>
              <a:t>”</a:t>
            </a:r>
          </a:p>
        </p:txBody>
      </p:sp>
      <p:sp>
        <p:nvSpPr>
          <p:cNvPr id="135" name="TextBox 134"/>
          <p:cNvSpPr txBox="1"/>
          <p:nvPr/>
        </p:nvSpPr>
        <p:spPr>
          <a:xfrm>
            <a:off x="6858000" y="4495800"/>
            <a:ext cx="1524000" cy="646331"/>
          </a:xfrm>
          <a:prstGeom prst="rect">
            <a:avLst/>
          </a:prstGeom>
          <a:noFill/>
        </p:spPr>
        <p:txBody>
          <a:bodyPr wrap="square" rtlCol="0">
            <a:spAutoFit/>
          </a:bodyPr>
          <a:lstStyle/>
          <a:p>
            <a:r>
              <a:rPr lang="en-US" dirty="0"/>
              <a:t>          5:21,</a:t>
            </a:r>
          </a:p>
          <a:p>
            <a:r>
              <a:rPr lang="en-US" b="1" dirty="0"/>
              <a:t>  “</a:t>
            </a:r>
            <a:r>
              <a:rPr lang="en-US" b="1" i="1" dirty="0"/>
              <a:t>Restore us</a:t>
            </a:r>
            <a:r>
              <a:rPr lang="en-US" b="1" dirty="0"/>
              <a:t>”</a:t>
            </a:r>
          </a:p>
        </p:txBody>
      </p:sp>
      <p:sp>
        <p:nvSpPr>
          <p:cNvPr id="136" name="TextBox 135"/>
          <p:cNvSpPr txBox="1"/>
          <p:nvPr/>
        </p:nvSpPr>
        <p:spPr>
          <a:xfrm>
            <a:off x="1257300" y="5273262"/>
            <a:ext cx="6934200" cy="369332"/>
          </a:xfrm>
          <a:prstGeom prst="rect">
            <a:avLst/>
          </a:prstGeom>
          <a:noFill/>
        </p:spPr>
        <p:txBody>
          <a:bodyPr wrap="square" rtlCol="0">
            <a:spAutoFit/>
          </a:bodyPr>
          <a:lstStyle/>
          <a:p>
            <a:r>
              <a:rPr lang="en-US" b="1" dirty="0"/>
              <a:t>Mourning over sin; the severity of God’s judgment; hope in his mercy</a:t>
            </a:r>
          </a:p>
        </p:txBody>
      </p:sp>
      <p:sp>
        <p:nvSpPr>
          <p:cNvPr id="156" name="TextBox 155"/>
          <p:cNvSpPr txBox="1"/>
          <p:nvPr/>
        </p:nvSpPr>
        <p:spPr>
          <a:xfrm>
            <a:off x="1066800" y="5791200"/>
            <a:ext cx="7315200" cy="353943"/>
          </a:xfrm>
          <a:prstGeom prst="rect">
            <a:avLst/>
          </a:prstGeom>
          <a:noFill/>
        </p:spPr>
        <p:txBody>
          <a:bodyPr wrap="square" rtlCol="0">
            <a:spAutoFit/>
          </a:bodyPr>
          <a:lstStyle/>
          <a:p>
            <a:r>
              <a:rPr lang="en-US" sz="1600" dirty="0"/>
              <a:t>  </a:t>
            </a:r>
            <a:r>
              <a:rPr lang="en-US" sz="1700" dirty="0"/>
              <a:t>Jesus, like Jeremiah, wept over the sins of Jerusalem (Mt. 23:27-38; Lk. 13:34-35)</a:t>
            </a:r>
          </a:p>
        </p:txBody>
      </p:sp>
      <p:sp>
        <p:nvSpPr>
          <p:cNvPr id="4" name="TextBox 3">
            <a:extLst>
              <a:ext uri="{FF2B5EF4-FFF2-40B4-BE49-F238E27FC236}">
                <a16:creationId xmlns:a16="http://schemas.microsoft.com/office/drawing/2014/main" id="{29FAB120-F1BD-A543-B62E-C293AABD0586}"/>
              </a:ext>
            </a:extLst>
          </p:cNvPr>
          <p:cNvSpPr txBox="1"/>
          <p:nvPr/>
        </p:nvSpPr>
        <p:spPr>
          <a:xfrm>
            <a:off x="-18009" y="1444824"/>
            <a:ext cx="1511805" cy="2246769"/>
          </a:xfrm>
          <a:prstGeom prst="rect">
            <a:avLst/>
          </a:prstGeom>
          <a:noFill/>
        </p:spPr>
        <p:txBody>
          <a:bodyPr wrap="square" rtlCol="0">
            <a:spAutoFit/>
          </a:bodyPr>
          <a:lstStyle/>
          <a:p>
            <a:r>
              <a:rPr lang="en-US" sz="1400" dirty="0"/>
              <a:t>“The steadfast love of the Lord never ceases;</a:t>
            </a:r>
          </a:p>
          <a:p>
            <a:r>
              <a:rPr lang="en-US" sz="1400" dirty="0"/>
              <a:t>his mercies </a:t>
            </a:r>
          </a:p>
          <a:p>
            <a:r>
              <a:rPr lang="en-US" sz="1400" dirty="0"/>
              <a:t>never come to   an end…great</a:t>
            </a:r>
          </a:p>
          <a:p>
            <a:r>
              <a:rPr lang="en-US" sz="1400" dirty="0"/>
              <a:t>Is your faithfulness “</a:t>
            </a:r>
          </a:p>
          <a:p>
            <a:r>
              <a:rPr lang="en-US" sz="1400" dirty="0"/>
              <a:t>(3:22-23)</a:t>
            </a:r>
          </a:p>
          <a:p>
            <a:endParaRPr lang="en-US" sz="1400" dirty="0"/>
          </a:p>
        </p:txBody>
      </p:sp>
      <p:sp>
        <p:nvSpPr>
          <p:cNvPr id="6" name="TextBox 5">
            <a:extLst>
              <a:ext uri="{FF2B5EF4-FFF2-40B4-BE49-F238E27FC236}">
                <a16:creationId xmlns:a16="http://schemas.microsoft.com/office/drawing/2014/main" id="{BA030D74-6174-A448-AB8E-54C2E6417B6B}"/>
              </a:ext>
            </a:extLst>
          </p:cNvPr>
          <p:cNvSpPr txBox="1"/>
          <p:nvPr/>
        </p:nvSpPr>
        <p:spPr>
          <a:xfrm>
            <a:off x="457200" y="96218"/>
            <a:ext cx="8072146" cy="369332"/>
          </a:xfrm>
          <a:prstGeom prst="rect">
            <a:avLst/>
          </a:prstGeom>
          <a:solidFill>
            <a:schemeClr val="accent1"/>
          </a:solidFill>
        </p:spPr>
        <p:txBody>
          <a:bodyPr wrap="none" rtlCol="0">
            <a:spAutoFit/>
          </a:bodyPr>
          <a:lstStyle/>
          <a:p>
            <a:r>
              <a:rPr lang="en-US" dirty="0"/>
              <a:t>The original name of the book in Hebrew</a:t>
            </a:r>
            <a:r>
              <a:rPr lang="en-US" i="1" dirty="0"/>
              <a:t>, </a:t>
            </a:r>
            <a:r>
              <a:rPr lang="en-US" i="1" dirty="0" err="1"/>
              <a:t>ekah</a:t>
            </a:r>
            <a:r>
              <a:rPr lang="en-US" dirty="0"/>
              <a:t>, can be translated “Alas!” or “How,” </a:t>
            </a:r>
          </a:p>
        </p:txBody>
      </p:sp>
      <p:sp>
        <p:nvSpPr>
          <p:cNvPr id="7" name="TextBox 6">
            <a:extLst>
              <a:ext uri="{FF2B5EF4-FFF2-40B4-BE49-F238E27FC236}">
                <a16:creationId xmlns:a16="http://schemas.microsoft.com/office/drawing/2014/main" id="{785DC65D-5027-5547-9F43-EEFA471B41BF}"/>
              </a:ext>
            </a:extLst>
          </p:cNvPr>
          <p:cNvSpPr txBox="1"/>
          <p:nvPr/>
        </p:nvSpPr>
        <p:spPr>
          <a:xfrm>
            <a:off x="2180205" y="1498173"/>
            <a:ext cx="5334000" cy="523220"/>
          </a:xfrm>
          <a:prstGeom prst="rect">
            <a:avLst/>
          </a:prstGeom>
          <a:noFill/>
          <a:ln w="76200">
            <a:solidFill>
              <a:schemeClr val="accent1"/>
            </a:solidFill>
            <a:prstDash val="sysDash"/>
          </a:ln>
        </p:spPr>
        <p:txBody>
          <a:bodyPr wrap="square" rtlCol="0">
            <a:spAutoFit/>
          </a:bodyPr>
          <a:lstStyle/>
          <a:p>
            <a:pPr algn="ctr"/>
            <a:r>
              <a:rPr lang="en-US" sz="2800" b="1" dirty="0"/>
              <a:t>Five Laments</a:t>
            </a:r>
          </a:p>
        </p:txBody>
      </p:sp>
      <p:sp>
        <p:nvSpPr>
          <p:cNvPr id="78" name="TextBox 77">
            <a:extLst>
              <a:ext uri="{FF2B5EF4-FFF2-40B4-BE49-F238E27FC236}">
                <a16:creationId xmlns:a16="http://schemas.microsoft.com/office/drawing/2014/main" id="{C6633494-4E98-094F-A32D-3AA00C1783C3}"/>
              </a:ext>
            </a:extLst>
          </p:cNvPr>
          <p:cNvSpPr txBox="1"/>
          <p:nvPr/>
        </p:nvSpPr>
        <p:spPr>
          <a:xfrm>
            <a:off x="505690" y="694150"/>
            <a:ext cx="1932710" cy="523220"/>
          </a:xfrm>
          <a:prstGeom prst="rect">
            <a:avLst/>
          </a:prstGeom>
          <a:solidFill>
            <a:schemeClr val="accent1"/>
          </a:solidFill>
        </p:spPr>
        <p:txBody>
          <a:bodyPr wrap="square" rtlCol="0">
            <a:spAutoFit/>
          </a:bodyPr>
          <a:lstStyle/>
          <a:p>
            <a:pPr algn="ctr"/>
            <a:r>
              <a:rPr lang="en-US" sz="1400" b="1" dirty="0">
                <a:latin typeface="Abadi MT Condensed Extra Bold" charset="0"/>
                <a:ea typeface="Abadi MT Condensed Extra Bold" charset="0"/>
                <a:cs typeface="Abadi MT Condensed Extra Bold" charset="0"/>
              </a:rPr>
              <a:t>“</a:t>
            </a:r>
            <a:r>
              <a:rPr lang="en-US" sz="1400" b="1" i="1" dirty="0" err="1">
                <a:latin typeface="Abadi MT Condensed Extra Bold" charset="0"/>
                <a:ea typeface="Abadi MT Condensed Extra Bold" charset="0"/>
                <a:cs typeface="Abadi MT Condensed Extra Bold" charset="0"/>
              </a:rPr>
              <a:t>Quinot</a:t>
            </a:r>
            <a:r>
              <a:rPr lang="en-US" sz="1400" b="1" dirty="0">
                <a:latin typeface="Abadi MT Condensed Extra Bold" charset="0"/>
                <a:ea typeface="Abadi MT Condensed Extra Bold" charset="0"/>
                <a:cs typeface="Abadi MT Condensed Extra Bold" charset="0"/>
              </a:rPr>
              <a:t>” means “dirges” or “laments</a:t>
            </a:r>
            <a:r>
              <a:rPr lang="en-US" sz="1400" b="1" dirty="0"/>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Takeaways from Lamentations</a:t>
            </a:r>
          </a:p>
        </p:txBody>
      </p:sp>
      <p:sp>
        <p:nvSpPr>
          <p:cNvPr id="3" name="Content Placeholder 2"/>
          <p:cNvSpPr>
            <a:spLocks noGrp="1"/>
          </p:cNvSpPr>
          <p:nvPr>
            <p:ph idx="1"/>
          </p:nvPr>
        </p:nvSpPr>
        <p:spPr>
          <a:xfrm>
            <a:off x="152400" y="1408176"/>
            <a:ext cx="8686800" cy="5294376"/>
          </a:xfrm>
        </p:spPr>
        <p:txBody>
          <a:bodyPr>
            <a:noAutofit/>
          </a:bodyPr>
          <a:lstStyle/>
          <a:p>
            <a:pPr marL="576072" indent="-457200">
              <a:buFont typeface="+mj-lt"/>
              <a:buAutoNum type="arabicPeriod" startAt="3"/>
            </a:pPr>
            <a:r>
              <a:rPr lang="en-US" sz="2400" b="1" dirty="0"/>
              <a:t>When we experience consequences for our personal sins, there is never any reason to blame God </a:t>
            </a:r>
            <a:r>
              <a:rPr lang="en-US" sz="2400" dirty="0"/>
              <a:t>(3:34-36, 39)</a:t>
            </a:r>
          </a:p>
          <a:p>
            <a:pPr lvl="1"/>
            <a:r>
              <a:rPr lang="en-US" sz="2000" dirty="0"/>
              <a:t>“</a:t>
            </a:r>
            <a:r>
              <a:rPr lang="en-US" sz="2200" dirty="0"/>
              <a:t>To crush underfoot all the prisoners of the earth, 35 to deny a man justice in the presence of the Most High, 36 to subvert a man in his lawsuit, the Lord does not approve... 39 Why should a living man complain, a man, about the punishment of his sins?”</a:t>
            </a:r>
          </a:p>
        </p:txBody>
      </p:sp>
    </p:spTree>
    <p:extLst>
      <p:ext uri="{BB962C8B-B14F-4D97-AF65-F5344CB8AC3E}">
        <p14:creationId xmlns:p14="http://schemas.microsoft.com/office/powerpoint/2010/main" val="115942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Takeaways from Lamentations</a:t>
            </a:r>
          </a:p>
        </p:txBody>
      </p:sp>
      <p:sp>
        <p:nvSpPr>
          <p:cNvPr id="3" name="Content Placeholder 2"/>
          <p:cNvSpPr>
            <a:spLocks noGrp="1"/>
          </p:cNvSpPr>
          <p:nvPr>
            <p:ph idx="1"/>
          </p:nvPr>
        </p:nvSpPr>
        <p:spPr>
          <a:xfrm>
            <a:off x="152400" y="1408176"/>
            <a:ext cx="8686800" cy="5294376"/>
          </a:xfrm>
        </p:spPr>
        <p:txBody>
          <a:bodyPr>
            <a:noAutofit/>
          </a:bodyPr>
          <a:lstStyle/>
          <a:p>
            <a:pPr marL="633222" indent="-514350">
              <a:buFont typeface="+mj-lt"/>
              <a:buAutoNum type="arabicPeriod" startAt="4"/>
            </a:pPr>
            <a:r>
              <a:rPr lang="en-US" sz="2200" b="1" dirty="0"/>
              <a:t>Sin's consequence often bring the very things we said would never occur</a:t>
            </a:r>
            <a:r>
              <a:rPr lang="en-US" sz="2200" dirty="0"/>
              <a:t>. (4:5, 7-8, 10, 12-13, 17-18, 20).  Ever said,  "This will never happen to me?“</a:t>
            </a:r>
          </a:p>
          <a:p>
            <a:pPr lvl="1"/>
            <a:r>
              <a:rPr lang="en-US" sz="2000" dirty="0"/>
              <a:t>“Those who once feasted on delicacies perish in the streets; those who were brought up in purple embrace ash heaps…7Her princes were purer than snow, whiter than milk; their bodies were more ruddy than coral, the beauty of their form was like sapphire. 8 Now their face is blacker than soot; they are not recognized in the streets; their skin has shriveled on their bones; it has become as dry as wood…10The hands of compassionate women have boiled their own children; they became their food during the destruction of the daughter of my people…17Our eyes failed, ever watching vainly for help; in our watching we watched for a nation which could not save. 18They dogged our steps so that we could not walk in our streets; our end drew near; our days were numbered, for our end had come…20The breath of our nostrils, the Lord's anointed, was captured in their pits, of whom we said, “Under his shadow we shall live among the nations.”</a:t>
            </a:r>
          </a:p>
        </p:txBody>
      </p:sp>
    </p:spTree>
    <p:extLst>
      <p:ext uri="{BB962C8B-B14F-4D97-AF65-F5344CB8AC3E}">
        <p14:creationId xmlns:p14="http://schemas.microsoft.com/office/powerpoint/2010/main" val="60410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Takeaways from Lamentations</a:t>
            </a:r>
          </a:p>
        </p:txBody>
      </p:sp>
      <p:sp>
        <p:nvSpPr>
          <p:cNvPr id="3" name="Content Placeholder 2"/>
          <p:cNvSpPr>
            <a:spLocks noGrp="1"/>
          </p:cNvSpPr>
          <p:nvPr>
            <p:ph idx="1"/>
          </p:nvPr>
        </p:nvSpPr>
        <p:spPr>
          <a:xfrm>
            <a:off x="152400" y="1408176"/>
            <a:ext cx="8686800" cy="5294376"/>
          </a:xfrm>
        </p:spPr>
        <p:txBody>
          <a:bodyPr>
            <a:noAutofit/>
          </a:bodyPr>
          <a:lstStyle/>
          <a:p>
            <a:pPr marL="633222" indent="-514350">
              <a:buFont typeface="+mj-lt"/>
              <a:buAutoNum type="arabicPeriod" startAt="5"/>
            </a:pPr>
            <a:r>
              <a:rPr lang="en-US" sz="2400" b="1" dirty="0"/>
              <a:t>There is no misery greater than the misery following open disobedience</a:t>
            </a:r>
            <a:r>
              <a:rPr lang="en-US" sz="2400" dirty="0"/>
              <a:t>. (5:1-5, 8-18).  As someone wrote, "High calling, flaunted by low living, inevitably issues in deep suffering."   </a:t>
            </a:r>
          </a:p>
          <a:p>
            <a:endParaRPr lang="en-US" sz="2000" dirty="0"/>
          </a:p>
          <a:p>
            <a:r>
              <a:rPr lang="en-US" sz="2000" dirty="0"/>
              <a:t>“Remember, O Lord, what has befallen us; look, and see our disgrace! 2 Our inheritance has been turned over to strangers, our homes to foreigners. 3 We have become orphans, fatherless; our mothers are like widows. 4 We must pay for the water we drink; the wood we get must be bought. 5 Our pursuers are at our necks; we are weary; we are given no rest” (5:1-5)“…Young men are compelled to grind at the mill, and boys stagger under loads of wood. 14 The old men have left the city gate, the young men their music.15 The joy of our hearts has ceased; our dancing has been turned to mourning. 16 The crown has fallen from our head; woe to us, for we have sinned! 17 For this our heart has become sick, for these things our eyes have grown dim, 18 for Mount Zion which lies desolate; jackals prowl over it” (5:13-18)</a:t>
            </a:r>
          </a:p>
        </p:txBody>
      </p:sp>
    </p:spTree>
    <p:extLst>
      <p:ext uri="{BB962C8B-B14F-4D97-AF65-F5344CB8AC3E}">
        <p14:creationId xmlns:p14="http://schemas.microsoft.com/office/powerpoint/2010/main" val="3324575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5F25D-1BCC-F249-A1E6-FB2A4876E32A}"/>
              </a:ext>
            </a:extLst>
          </p:cNvPr>
          <p:cNvSpPr>
            <a:spLocks noGrp="1"/>
          </p:cNvSpPr>
          <p:nvPr>
            <p:ph type="title"/>
          </p:nvPr>
        </p:nvSpPr>
        <p:spPr/>
        <p:txBody>
          <a:bodyPr/>
          <a:lstStyle/>
          <a:p>
            <a:r>
              <a:rPr lang="en-US" dirty="0"/>
              <a:t>Takeaways</a:t>
            </a:r>
          </a:p>
        </p:txBody>
      </p:sp>
      <p:sp>
        <p:nvSpPr>
          <p:cNvPr id="3" name="Content Placeholder 2">
            <a:extLst>
              <a:ext uri="{FF2B5EF4-FFF2-40B4-BE49-F238E27FC236}">
                <a16:creationId xmlns:a16="http://schemas.microsoft.com/office/drawing/2014/main" id="{DC99AD92-D557-0D4A-A787-889B0481D18C}"/>
              </a:ext>
            </a:extLst>
          </p:cNvPr>
          <p:cNvSpPr>
            <a:spLocks noGrp="1"/>
          </p:cNvSpPr>
          <p:nvPr>
            <p:ph idx="1"/>
          </p:nvPr>
        </p:nvSpPr>
        <p:spPr>
          <a:xfrm>
            <a:off x="228600" y="1600200"/>
            <a:ext cx="8686800" cy="4800601"/>
          </a:xfrm>
        </p:spPr>
        <p:txBody>
          <a:bodyPr/>
          <a:lstStyle/>
          <a:p>
            <a:r>
              <a:rPr lang="en-US" b="1" dirty="0"/>
              <a:t>God is faithful…always</a:t>
            </a:r>
          </a:p>
          <a:p>
            <a:pPr lvl="1"/>
            <a:r>
              <a:rPr lang="en-US" sz="2400" dirty="0"/>
              <a:t>“The steadfast </a:t>
            </a:r>
            <a:r>
              <a:rPr lang="en-US" sz="2400" b="1" dirty="0"/>
              <a:t>love</a:t>
            </a:r>
            <a:r>
              <a:rPr lang="en-US" sz="2400" dirty="0"/>
              <a:t> of the Lord never ceases; his </a:t>
            </a:r>
            <a:r>
              <a:rPr lang="en-US" sz="2400" b="1" dirty="0"/>
              <a:t>mercies </a:t>
            </a:r>
            <a:r>
              <a:rPr lang="en-US" sz="2400" u="sng" dirty="0"/>
              <a:t>never come to an end</a:t>
            </a:r>
            <a:r>
              <a:rPr lang="en-US" sz="2400" dirty="0"/>
              <a:t>; 23 they are new every morning; great is your </a:t>
            </a:r>
            <a:r>
              <a:rPr lang="en-US" sz="2400" b="1" dirty="0"/>
              <a:t>faithfulness</a:t>
            </a:r>
            <a:r>
              <a:rPr lang="en-US" sz="2400" dirty="0"/>
              <a:t>. 24 “The Lord is my portion,” says my so “therefore I will </a:t>
            </a:r>
            <a:r>
              <a:rPr lang="en-US" sz="2400" b="1" dirty="0"/>
              <a:t>hope</a:t>
            </a:r>
            <a:r>
              <a:rPr lang="en-US" sz="2400" dirty="0"/>
              <a:t> in him” (3:22-24)</a:t>
            </a:r>
            <a:br>
              <a:rPr lang="en-US" sz="2400" dirty="0"/>
            </a:br>
            <a:endParaRPr lang="en-US" sz="2400" dirty="0"/>
          </a:p>
          <a:p>
            <a:pPr lvl="1"/>
            <a:r>
              <a:rPr lang="en-US" sz="2400" dirty="0"/>
              <a:t>Summary</a:t>
            </a:r>
          </a:p>
        </p:txBody>
      </p:sp>
      <p:sp>
        <p:nvSpPr>
          <p:cNvPr id="4" name="TextBox 3">
            <a:extLst>
              <a:ext uri="{FF2B5EF4-FFF2-40B4-BE49-F238E27FC236}">
                <a16:creationId xmlns:a16="http://schemas.microsoft.com/office/drawing/2014/main" id="{F8BDE92F-8C3B-1043-A56E-2F3A56DA6054}"/>
              </a:ext>
            </a:extLst>
          </p:cNvPr>
          <p:cNvSpPr txBox="1"/>
          <p:nvPr/>
        </p:nvSpPr>
        <p:spPr>
          <a:xfrm>
            <a:off x="419100" y="4648200"/>
            <a:ext cx="8305800" cy="1631216"/>
          </a:xfrm>
          <a:prstGeom prst="rect">
            <a:avLst/>
          </a:prstGeom>
          <a:noFill/>
          <a:ln w="76200">
            <a:solidFill>
              <a:srgbClr val="FFC000"/>
            </a:solidFill>
          </a:ln>
        </p:spPr>
        <p:txBody>
          <a:bodyPr wrap="square" rtlCol="0">
            <a:spAutoFit/>
          </a:bodyPr>
          <a:lstStyle/>
          <a:p>
            <a:r>
              <a:rPr lang="en-US" sz="2000" dirty="0"/>
              <a:t>“All who have been honored (1:8; 2:15) but have fallen shamefully (1:2; 4:3-5); all who have wandered (4:14-15) and worried (1:20; 2:11); all who have dared to question God (2:20-21), only to Find Him righteous (3:21-25; 55-58); all who would seek restoration to God (5:19-22) --- let these  come to a study  of this book…” - Dayton </a:t>
            </a:r>
            <a:r>
              <a:rPr lang="en-US" sz="2000" dirty="0" err="1"/>
              <a:t>Keese</a:t>
            </a:r>
            <a:r>
              <a:rPr lang="en-US" sz="2000" dirty="0"/>
              <a:t>, </a:t>
            </a:r>
            <a:r>
              <a:rPr lang="en-US" sz="2000" i="1" dirty="0"/>
              <a:t>Truth for Today Commentary, pg. 466.</a:t>
            </a:r>
            <a:r>
              <a:rPr lang="en-US" sz="2000" dirty="0"/>
              <a:t> </a:t>
            </a:r>
          </a:p>
        </p:txBody>
      </p:sp>
    </p:spTree>
    <p:extLst>
      <p:ext uri="{BB962C8B-B14F-4D97-AF65-F5344CB8AC3E}">
        <p14:creationId xmlns:p14="http://schemas.microsoft.com/office/powerpoint/2010/main" val="3445075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Lamentations</a:t>
            </a:r>
          </a:p>
        </p:txBody>
      </p:sp>
      <p:sp>
        <p:nvSpPr>
          <p:cNvPr id="3" name="Content Placeholder 2"/>
          <p:cNvSpPr>
            <a:spLocks noGrp="1"/>
          </p:cNvSpPr>
          <p:nvPr>
            <p:ph idx="1"/>
          </p:nvPr>
        </p:nvSpPr>
        <p:spPr>
          <a:xfrm>
            <a:off x="762000" y="14478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From God's Masterwork - Swindoll</a:t>
            </a:r>
          </a:p>
        </p:txBody>
      </p:sp>
      <p:cxnSp>
        <p:nvCxnSpPr>
          <p:cNvPr id="5" name="Straight Connector 4"/>
          <p:cNvCxnSpPr/>
          <p:nvPr/>
        </p:nvCxnSpPr>
        <p:spPr>
          <a:xfrm rot="5400000">
            <a:off x="190500" y="2324100"/>
            <a:ext cx="1905000" cy="1524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505700" y="2324100"/>
            <a:ext cx="1905000" cy="1524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143000" y="3352800"/>
            <a:ext cx="7239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81000" y="4800600"/>
            <a:ext cx="28956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6934200" y="4800600"/>
            <a:ext cx="28956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248400"/>
            <a:ext cx="73152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4495800"/>
            <a:ext cx="8305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1816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a:off x="1219200" y="4038600"/>
            <a:ext cx="2438400" cy="369332"/>
          </a:xfrm>
          <a:prstGeom prst="rect">
            <a:avLst/>
          </a:prstGeom>
          <a:noFill/>
        </p:spPr>
        <p:txBody>
          <a:bodyPr wrap="square" rtlCol="0">
            <a:spAutoFit/>
          </a:bodyPr>
          <a:lstStyle/>
          <a:p>
            <a:r>
              <a:rPr lang="en-US" b="1" dirty="0"/>
              <a:t>    </a:t>
            </a:r>
          </a:p>
        </p:txBody>
      </p:sp>
      <p:sp>
        <p:nvSpPr>
          <p:cNvPr id="86" name="TextBox 85"/>
          <p:cNvSpPr txBox="1"/>
          <p:nvPr/>
        </p:nvSpPr>
        <p:spPr>
          <a:xfrm>
            <a:off x="3276600" y="5105400"/>
            <a:ext cx="2590800" cy="369332"/>
          </a:xfrm>
          <a:prstGeom prst="rect">
            <a:avLst/>
          </a:prstGeom>
          <a:noFill/>
        </p:spPr>
        <p:txBody>
          <a:bodyPr wrap="square" rtlCol="0">
            <a:spAutoFit/>
          </a:bodyPr>
          <a:lstStyle/>
          <a:p>
            <a:pPr algn="ctr"/>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36755" y="1830826"/>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cxnSp>
        <p:nvCxnSpPr>
          <p:cNvPr id="64" name="Straight Connector 63"/>
          <p:cNvCxnSpPr/>
          <p:nvPr/>
        </p:nvCxnSpPr>
        <p:spPr>
          <a:xfrm rot="5400000">
            <a:off x="4533900" y="2324100"/>
            <a:ext cx="1905000" cy="1524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143000" y="2743200"/>
            <a:ext cx="1295400" cy="646331"/>
          </a:xfrm>
          <a:prstGeom prst="rect">
            <a:avLst/>
          </a:prstGeom>
          <a:noFill/>
        </p:spPr>
        <p:txBody>
          <a:bodyPr wrap="square" rtlCol="0">
            <a:spAutoFit/>
          </a:bodyPr>
          <a:lstStyle/>
          <a:p>
            <a:r>
              <a:rPr lang="en-US" dirty="0"/>
              <a:t>    Chapter</a:t>
            </a:r>
          </a:p>
          <a:p>
            <a:r>
              <a:rPr lang="en-US" dirty="0"/>
              <a:t>           1</a:t>
            </a:r>
          </a:p>
        </p:txBody>
      </p:sp>
      <p:sp>
        <p:nvSpPr>
          <p:cNvPr id="118" name="TextBox 117"/>
          <p:cNvSpPr txBox="1"/>
          <p:nvPr/>
        </p:nvSpPr>
        <p:spPr>
          <a:xfrm>
            <a:off x="6477000" y="2743200"/>
            <a:ext cx="2057400" cy="646331"/>
          </a:xfrm>
          <a:prstGeom prst="rect">
            <a:avLst/>
          </a:prstGeom>
          <a:noFill/>
        </p:spPr>
        <p:txBody>
          <a:bodyPr wrap="square" rtlCol="0">
            <a:spAutoFit/>
          </a:bodyPr>
          <a:lstStyle/>
          <a:p>
            <a:r>
              <a:rPr lang="en-US" sz="1600" dirty="0"/>
              <a:t>               </a:t>
            </a:r>
            <a:r>
              <a:rPr lang="en-US" dirty="0"/>
              <a:t>Chapter</a:t>
            </a:r>
          </a:p>
          <a:p>
            <a:r>
              <a:rPr lang="en-US" dirty="0"/>
              <a:t>                    5</a:t>
            </a:r>
          </a:p>
        </p:txBody>
      </p:sp>
      <p:sp>
        <p:nvSpPr>
          <p:cNvPr id="132" name="TextBox 131"/>
          <p:cNvSpPr txBox="1"/>
          <p:nvPr/>
        </p:nvSpPr>
        <p:spPr>
          <a:xfrm>
            <a:off x="1676400" y="4038600"/>
            <a:ext cx="25146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1600200" y="1524000"/>
            <a:ext cx="35052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sp>
        <p:nvSpPr>
          <p:cNvPr id="44" name="TextBox 43"/>
          <p:cNvSpPr txBox="1"/>
          <p:nvPr/>
        </p:nvSpPr>
        <p:spPr>
          <a:xfrm>
            <a:off x="3810000" y="2743200"/>
            <a:ext cx="1676400" cy="646331"/>
          </a:xfrm>
          <a:prstGeom prst="rect">
            <a:avLst/>
          </a:prstGeom>
          <a:noFill/>
        </p:spPr>
        <p:txBody>
          <a:bodyPr wrap="square" rtlCol="0">
            <a:spAutoFit/>
          </a:bodyPr>
          <a:lstStyle/>
          <a:p>
            <a:r>
              <a:rPr lang="en-US" dirty="0"/>
              <a:t>          Chapter</a:t>
            </a:r>
          </a:p>
          <a:p>
            <a:r>
              <a:rPr lang="en-US" dirty="0"/>
              <a:t>                3</a:t>
            </a:r>
            <a:endParaRPr lang="en-US" sz="1600" dirty="0"/>
          </a:p>
        </p:txBody>
      </p:sp>
      <p:sp>
        <p:nvSpPr>
          <p:cNvPr id="45" name="TextBox 44"/>
          <p:cNvSpPr txBox="1"/>
          <p:nvPr/>
        </p:nvSpPr>
        <p:spPr>
          <a:xfrm>
            <a:off x="1284355" y="2126159"/>
            <a:ext cx="1676400" cy="523220"/>
          </a:xfrm>
          <a:prstGeom prst="rect">
            <a:avLst/>
          </a:prstGeom>
          <a:noFill/>
        </p:spPr>
        <p:txBody>
          <a:bodyPr wrap="square" rtlCol="0">
            <a:spAutoFit/>
          </a:bodyPr>
          <a:lstStyle/>
          <a:p>
            <a:r>
              <a:rPr lang="en-US" sz="1400" dirty="0">
                <a:latin typeface="Arial Black" pitchFamily="34" charset="0"/>
              </a:rPr>
              <a:t>Jerusalem’s </a:t>
            </a:r>
          </a:p>
          <a:p>
            <a:r>
              <a:rPr lang="en-US" sz="1400" dirty="0">
                <a:latin typeface="Arial Black" pitchFamily="34" charset="0"/>
              </a:rPr>
              <a:t> Desolation</a:t>
            </a:r>
          </a:p>
        </p:txBody>
      </p:sp>
      <p:sp>
        <p:nvSpPr>
          <p:cNvPr id="123" name="TextBox 122"/>
          <p:cNvSpPr txBox="1"/>
          <p:nvPr/>
        </p:nvSpPr>
        <p:spPr>
          <a:xfrm>
            <a:off x="2654300" y="2108782"/>
            <a:ext cx="2057400" cy="584775"/>
          </a:xfrm>
          <a:prstGeom prst="rect">
            <a:avLst/>
          </a:prstGeom>
          <a:noFill/>
        </p:spPr>
        <p:txBody>
          <a:bodyPr wrap="square" rtlCol="0">
            <a:spAutoFit/>
          </a:bodyPr>
          <a:lstStyle/>
          <a:p>
            <a:r>
              <a:rPr lang="en-US" sz="1600" dirty="0">
                <a:latin typeface="Arial Black" pitchFamily="34" charset="0"/>
              </a:rPr>
              <a:t>The Lord’s</a:t>
            </a:r>
          </a:p>
          <a:p>
            <a:r>
              <a:rPr lang="en-US" sz="1600" dirty="0">
                <a:latin typeface="Arial Black" pitchFamily="34" charset="0"/>
              </a:rPr>
              <a:t>   Anger</a:t>
            </a:r>
          </a:p>
        </p:txBody>
      </p:sp>
      <p:sp>
        <p:nvSpPr>
          <p:cNvPr id="137" name="TextBox 136"/>
          <p:cNvSpPr txBox="1"/>
          <p:nvPr/>
        </p:nvSpPr>
        <p:spPr>
          <a:xfrm>
            <a:off x="-228600" y="4191000"/>
            <a:ext cx="1524000" cy="338554"/>
          </a:xfrm>
          <a:prstGeom prst="rect">
            <a:avLst/>
          </a:prstGeom>
          <a:noFill/>
        </p:spPr>
        <p:txBody>
          <a:bodyPr wrap="square" rtlCol="0">
            <a:spAutoFit/>
          </a:bodyPr>
          <a:lstStyle/>
          <a:p>
            <a:r>
              <a:rPr lang="en-US" sz="1600" dirty="0"/>
              <a:t>      </a:t>
            </a:r>
            <a:r>
              <a:rPr lang="en-US" sz="1600" b="1" dirty="0"/>
              <a:t>Key Verses</a:t>
            </a:r>
          </a:p>
        </p:txBody>
      </p:sp>
      <p:sp>
        <p:nvSpPr>
          <p:cNvPr id="138" name="TextBox 137"/>
          <p:cNvSpPr txBox="1"/>
          <p:nvPr/>
        </p:nvSpPr>
        <p:spPr>
          <a:xfrm>
            <a:off x="-152400" y="5105400"/>
            <a:ext cx="1371600" cy="584775"/>
          </a:xfrm>
          <a:prstGeom prst="rect">
            <a:avLst/>
          </a:prstGeom>
          <a:noFill/>
        </p:spPr>
        <p:txBody>
          <a:bodyPr wrap="square" rtlCol="0">
            <a:spAutoFit/>
          </a:bodyPr>
          <a:lstStyle/>
          <a:p>
            <a:r>
              <a:rPr lang="en-US" sz="1600" dirty="0"/>
              <a:t>        </a:t>
            </a:r>
            <a:r>
              <a:rPr lang="en-US" sz="1600" b="1" dirty="0"/>
              <a:t>Main</a:t>
            </a:r>
            <a:r>
              <a:rPr lang="en-US" sz="1600" dirty="0"/>
              <a:t>   </a:t>
            </a:r>
            <a:br>
              <a:rPr lang="en-US" sz="1600" dirty="0"/>
            </a:br>
            <a:r>
              <a:rPr lang="en-US" sz="1600" dirty="0"/>
              <a:t>      </a:t>
            </a:r>
            <a:r>
              <a:rPr lang="en-US" sz="1600" b="1" dirty="0"/>
              <a:t>Theme</a:t>
            </a:r>
          </a:p>
        </p:txBody>
      </p:sp>
      <p:sp>
        <p:nvSpPr>
          <p:cNvPr id="140" name="TextBox 139"/>
          <p:cNvSpPr txBox="1"/>
          <p:nvPr/>
        </p:nvSpPr>
        <p:spPr>
          <a:xfrm>
            <a:off x="-152400" y="5715000"/>
            <a:ext cx="1447800" cy="523220"/>
          </a:xfrm>
          <a:prstGeom prst="rect">
            <a:avLst/>
          </a:prstGeom>
          <a:noFill/>
        </p:spPr>
        <p:txBody>
          <a:bodyPr wrap="square" rtlCol="0">
            <a:spAutoFit/>
          </a:bodyPr>
          <a:lstStyle/>
          <a:p>
            <a:r>
              <a:rPr lang="en-US" sz="1400" b="1" dirty="0"/>
              <a:t>        Christ in     </a:t>
            </a:r>
            <a:br>
              <a:rPr lang="en-US" sz="1400" b="1" dirty="0"/>
            </a:br>
            <a:r>
              <a:rPr lang="en-US" sz="1400" b="1" dirty="0"/>
              <a:t>  Lamentations</a:t>
            </a:r>
          </a:p>
        </p:txBody>
      </p:sp>
      <p:sp>
        <p:nvSpPr>
          <p:cNvPr id="176" name="TextBox 175"/>
          <p:cNvSpPr txBox="1"/>
          <p:nvPr/>
        </p:nvSpPr>
        <p:spPr>
          <a:xfrm>
            <a:off x="3657601" y="5410200"/>
            <a:ext cx="152400" cy="369332"/>
          </a:xfrm>
          <a:prstGeom prst="rect">
            <a:avLst/>
          </a:prstGeom>
          <a:noFill/>
        </p:spPr>
        <p:txBody>
          <a:bodyPr wrap="square" rtlCol="0">
            <a:spAutoFit/>
          </a:bodyPr>
          <a:lstStyle/>
          <a:p>
            <a:endParaRPr lang="en-US" dirty="0"/>
          </a:p>
        </p:txBody>
      </p:sp>
      <p:cxnSp>
        <p:nvCxnSpPr>
          <p:cNvPr id="67" name="Straight Connector 66"/>
          <p:cNvCxnSpPr/>
          <p:nvPr/>
        </p:nvCxnSpPr>
        <p:spPr>
          <a:xfrm rot="5400000">
            <a:off x="3009900" y="2324100"/>
            <a:ext cx="1905000" cy="1524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1638300" y="2324100"/>
            <a:ext cx="1905000" cy="1524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4007453" y="2070108"/>
            <a:ext cx="2313989" cy="584775"/>
          </a:xfrm>
          <a:prstGeom prst="rect">
            <a:avLst/>
          </a:prstGeom>
          <a:noFill/>
        </p:spPr>
        <p:txBody>
          <a:bodyPr wrap="square" rtlCol="0">
            <a:spAutoFit/>
          </a:bodyPr>
          <a:lstStyle/>
          <a:p>
            <a:r>
              <a:rPr lang="en-US" sz="1600" dirty="0">
                <a:latin typeface="Arial Black" pitchFamily="34" charset="0"/>
              </a:rPr>
              <a:t>Jeremiah’s </a:t>
            </a:r>
          </a:p>
          <a:p>
            <a:r>
              <a:rPr lang="en-US" sz="1600" dirty="0">
                <a:latin typeface="Arial Black" pitchFamily="34" charset="0"/>
              </a:rPr>
              <a:t>     Grief</a:t>
            </a:r>
          </a:p>
        </p:txBody>
      </p:sp>
      <p:sp>
        <p:nvSpPr>
          <p:cNvPr id="55" name="TextBox 54"/>
          <p:cNvSpPr txBox="1"/>
          <p:nvPr/>
        </p:nvSpPr>
        <p:spPr>
          <a:xfrm>
            <a:off x="2743199" y="2743200"/>
            <a:ext cx="990601" cy="646331"/>
          </a:xfrm>
          <a:prstGeom prst="rect">
            <a:avLst/>
          </a:prstGeom>
          <a:noFill/>
        </p:spPr>
        <p:txBody>
          <a:bodyPr wrap="square" rtlCol="0">
            <a:spAutoFit/>
          </a:bodyPr>
          <a:lstStyle/>
          <a:p>
            <a:r>
              <a:rPr lang="en-US" dirty="0"/>
              <a:t>Chapter</a:t>
            </a:r>
          </a:p>
          <a:p>
            <a:r>
              <a:rPr lang="en-US" dirty="0"/>
              <a:t>       2</a:t>
            </a:r>
          </a:p>
        </p:txBody>
      </p:sp>
      <p:cxnSp>
        <p:nvCxnSpPr>
          <p:cNvPr id="61" name="Straight Connector 60"/>
          <p:cNvCxnSpPr/>
          <p:nvPr/>
        </p:nvCxnSpPr>
        <p:spPr>
          <a:xfrm rot="5400000">
            <a:off x="5981700" y="2324100"/>
            <a:ext cx="1905000" cy="1524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5529409" y="2055815"/>
            <a:ext cx="1666583" cy="584775"/>
          </a:xfrm>
          <a:prstGeom prst="rect">
            <a:avLst/>
          </a:prstGeom>
          <a:noFill/>
        </p:spPr>
        <p:txBody>
          <a:bodyPr wrap="square" rtlCol="0">
            <a:spAutoFit/>
          </a:bodyPr>
          <a:lstStyle/>
          <a:p>
            <a:r>
              <a:rPr lang="en-US" sz="1600" dirty="0">
                <a:latin typeface="Arial Black" pitchFamily="34" charset="0"/>
              </a:rPr>
              <a:t> The Lord’s</a:t>
            </a:r>
          </a:p>
          <a:p>
            <a:r>
              <a:rPr lang="en-US" sz="1600" dirty="0">
                <a:latin typeface="Arial Black" pitchFamily="34" charset="0"/>
              </a:rPr>
              <a:t>     Anger</a:t>
            </a:r>
          </a:p>
        </p:txBody>
      </p:sp>
      <p:sp>
        <p:nvSpPr>
          <p:cNvPr id="69" name="TextBox 68"/>
          <p:cNvSpPr txBox="1"/>
          <p:nvPr/>
        </p:nvSpPr>
        <p:spPr>
          <a:xfrm>
            <a:off x="7019942" y="2039166"/>
            <a:ext cx="1856789" cy="584775"/>
          </a:xfrm>
          <a:prstGeom prst="rect">
            <a:avLst/>
          </a:prstGeom>
          <a:noFill/>
        </p:spPr>
        <p:txBody>
          <a:bodyPr wrap="square" rtlCol="0">
            <a:spAutoFit/>
          </a:bodyPr>
          <a:lstStyle/>
          <a:p>
            <a:r>
              <a:rPr lang="en-US" sz="1600" dirty="0">
                <a:latin typeface="Arial Black" pitchFamily="34" charset="0"/>
              </a:rPr>
              <a:t>Jeremiah’s </a:t>
            </a:r>
          </a:p>
          <a:p>
            <a:r>
              <a:rPr lang="en-US" sz="1600" dirty="0">
                <a:latin typeface="Arial Black" pitchFamily="34" charset="0"/>
              </a:rPr>
              <a:t>   Prayer</a:t>
            </a:r>
          </a:p>
        </p:txBody>
      </p:sp>
      <p:sp>
        <p:nvSpPr>
          <p:cNvPr id="70" name="TextBox 69"/>
          <p:cNvSpPr txBox="1"/>
          <p:nvPr/>
        </p:nvSpPr>
        <p:spPr>
          <a:xfrm>
            <a:off x="5562600" y="2743200"/>
            <a:ext cx="1151391" cy="646331"/>
          </a:xfrm>
          <a:prstGeom prst="rect">
            <a:avLst/>
          </a:prstGeom>
          <a:noFill/>
        </p:spPr>
        <p:txBody>
          <a:bodyPr wrap="square" rtlCol="0">
            <a:spAutoFit/>
          </a:bodyPr>
          <a:lstStyle/>
          <a:p>
            <a:r>
              <a:rPr lang="en-US" dirty="0"/>
              <a:t>  Chapter </a:t>
            </a:r>
          </a:p>
          <a:p>
            <a:r>
              <a:rPr lang="en-US" dirty="0"/>
              <a:t>        4</a:t>
            </a:r>
          </a:p>
        </p:txBody>
      </p:sp>
      <p:cxnSp>
        <p:nvCxnSpPr>
          <p:cNvPr id="82" name="Straight Connector 81"/>
          <p:cNvCxnSpPr/>
          <p:nvPr/>
        </p:nvCxnSpPr>
        <p:spPr>
          <a:xfrm>
            <a:off x="0" y="4038600"/>
            <a:ext cx="8305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0" y="56388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152400" y="3389531"/>
            <a:ext cx="1371600" cy="584775"/>
          </a:xfrm>
          <a:prstGeom prst="rect">
            <a:avLst/>
          </a:prstGeom>
          <a:noFill/>
        </p:spPr>
        <p:txBody>
          <a:bodyPr wrap="square" rtlCol="0">
            <a:spAutoFit/>
          </a:bodyPr>
          <a:lstStyle/>
          <a:p>
            <a:r>
              <a:rPr lang="en-US" sz="1600" b="1" dirty="0"/>
              <a:t>   Underlying   </a:t>
            </a:r>
            <a:br>
              <a:rPr lang="en-US" sz="1600" b="1" dirty="0"/>
            </a:br>
            <a:r>
              <a:rPr lang="en-US" sz="1600" b="1" dirty="0"/>
              <a:t>    Emotion</a:t>
            </a:r>
          </a:p>
        </p:txBody>
      </p:sp>
      <p:sp>
        <p:nvSpPr>
          <p:cNvPr id="88" name="TextBox 87"/>
          <p:cNvSpPr txBox="1"/>
          <p:nvPr/>
        </p:nvSpPr>
        <p:spPr>
          <a:xfrm>
            <a:off x="-1" y="4572000"/>
            <a:ext cx="1066801" cy="584775"/>
          </a:xfrm>
          <a:prstGeom prst="rect">
            <a:avLst/>
          </a:prstGeom>
          <a:noFill/>
        </p:spPr>
        <p:txBody>
          <a:bodyPr wrap="square" rtlCol="0">
            <a:spAutoFit/>
          </a:bodyPr>
          <a:lstStyle/>
          <a:p>
            <a:r>
              <a:rPr lang="en-US" sz="1400" dirty="0"/>
              <a:t>     </a:t>
            </a:r>
            <a:r>
              <a:rPr lang="en-US" sz="1600" b="1" dirty="0"/>
              <a:t>Short    </a:t>
            </a:r>
            <a:br>
              <a:rPr lang="en-US" sz="1600" b="1" dirty="0"/>
            </a:br>
            <a:r>
              <a:rPr lang="en-US" sz="1600" b="1" dirty="0"/>
              <a:t>  Prayers</a:t>
            </a:r>
          </a:p>
        </p:txBody>
      </p:sp>
      <p:cxnSp>
        <p:nvCxnSpPr>
          <p:cNvPr id="89" name="Straight Connector 88"/>
          <p:cNvCxnSpPr/>
          <p:nvPr/>
        </p:nvCxnSpPr>
        <p:spPr>
          <a:xfrm rot="5400000">
            <a:off x="1562100" y="4229100"/>
            <a:ext cx="1905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2933700" y="4229100"/>
            <a:ext cx="1905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5400000">
            <a:off x="4495800" y="4267200"/>
            <a:ext cx="1828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a:off x="5943600" y="4267200"/>
            <a:ext cx="1828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1219200" y="3352800"/>
            <a:ext cx="1267667" cy="646331"/>
          </a:xfrm>
          <a:prstGeom prst="rect">
            <a:avLst/>
          </a:prstGeom>
          <a:noFill/>
        </p:spPr>
        <p:txBody>
          <a:bodyPr wrap="square" rtlCol="0">
            <a:spAutoFit/>
          </a:bodyPr>
          <a:lstStyle/>
          <a:p>
            <a:r>
              <a:rPr lang="en-US" dirty="0"/>
              <a:t>    </a:t>
            </a:r>
            <a:r>
              <a:rPr lang="en-US" b="1" dirty="0"/>
              <a:t>Lonely, </a:t>
            </a:r>
          </a:p>
          <a:p>
            <a:r>
              <a:rPr lang="en-US" b="1" dirty="0"/>
              <a:t>  groaning</a:t>
            </a:r>
          </a:p>
        </p:txBody>
      </p:sp>
      <p:sp>
        <p:nvSpPr>
          <p:cNvPr id="102" name="TextBox 101"/>
          <p:cNvSpPr txBox="1"/>
          <p:nvPr/>
        </p:nvSpPr>
        <p:spPr>
          <a:xfrm>
            <a:off x="2514600" y="3352800"/>
            <a:ext cx="1411193" cy="646331"/>
          </a:xfrm>
          <a:prstGeom prst="rect">
            <a:avLst/>
          </a:prstGeom>
          <a:noFill/>
        </p:spPr>
        <p:txBody>
          <a:bodyPr wrap="square" rtlCol="0">
            <a:spAutoFit/>
          </a:bodyPr>
          <a:lstStyle/>
          <a:p>
            <a:r>
              <a:rPr lang="en-US" b="1" dirty="0"/>
              <a:t>       Angry, </a:t>
            </a:r>
          </a:p>
          <a:p>
            <a:r>
              <a:rPr lang="en-US" b="1" dirty="0"/>
              <a:t>   exhorting</a:t>
            </a:r>
          </a:p>
        </p:txBody>
      </p:sp>
      <p:sp>
        <p:nvSpPr>
          <p:cNvPr id="104" name="TextBox 103"/>
          <p:cNvSpPr txBox="1"/>
          <p:nvPr/>
        </p:nvSpPr>
        <p:spPr>
          <a:xfrm>
            <a:off x="3962400" y="3352800"/>
            <a:ext cx="1371600" cy="646331"/>
          </a:xfrm>
          <a:prstGeom prst="rect">
            <a:avLst/>
          </a:prstGeom>
          <a:noFill/>
        </p:spPr>
        <p:txBody>
          <a:bodyPr wrap="square" rtlCol="0">
            <a:spAutoFit/>
          </a:bodyPr>
          <a:lstStyle/>
          <a:p>
            <a:r>
              <a:rPr lang="en-US" dirty="0"/>
              <a:t>     </a:t>
            </a:r>
            <a:r>
              <a:rPr lang="en-US" b="1" dirty="0"/>
              <a:t>Broken,</a:t>
            </a:r>
          </a:p>
          <a:p>
            <a:r>
              <a:rPr lang="en-US" b="1" dirty="0"/>
              <a:t>   weeping</a:t>
            </a:r>
          </a:p>
        </p:txBody>
      </p:sp>
      <p:sp>
        <p:nvSpPr>
          <p:cNvPr id="106" name="TextBox 105"/>
          <p:cNvSpPr txBox="1"/>
          <p:nvPr/>
        </p:nvSpPr>
        <p:spPr>
          <a:xfrm>
            <a:off x="5562600" y="3352800"/>
            <a:ext cx="1309230" cy="646331"/>
          </a:xfrm>
          <a:prstGeom prst="rect">
            <a:avLst/>
          </a:prstGeom>
          <a:noFill/>
        </p:spPr>
        <p:txBody>
          <a:bodyPr wrap="square" rtlCol="0">
            <a:spAutoFit/>
          </a:bodyPr>
          <a:lstStyle/>
          <a:p>
            <a:r>
              <a:rPr lang="en-US" b="1" dirty="0"/>
              <a:t>Desperate.</a:t>
            </a:r>
          </a:p>
          <a:p>
            <a:r>
              <a:rPr lang="en-US" b="1" dirty="0"/>
              <a:t>anguished</a:t>
            </a:r>
          </a:p>
        </p:txBody>
      </p:sp>
      <p:sp>
        <p:nvSpPr>
          <p:cNvPr id="108" name="TextBox 107"/>
          <p:cNvSpPr txBox="1"/>
          <p:nvPr/>
        </p:nvSpPr>
        <p:spPr>
          <a:xfrm>
            <a:off x="6934200" y="3352800"/>
            <a:ext cx="1313409" cy="646331"/>
          </a:xfrm>
          <a:prstGeom prst="rect">
            <a:avLst/>
          </a:prstGeom>
          <a:noFill/>
        </p:spPr>
        <p:txBody>
          <a:bodyPr wrap="square" rtlCol="0">
            <a:spAutoFit/>
          </a:bodyPr>
          <a:lstStyle/>
          <a:p>
            <a:r>
              <a:rPr lang="en-US" b="1" dirty="0"/>
              <a:t>     Weary,</a:t>
            </a:r>
          </a:p>
          <a:p>
            <a:r>
              <a:rPr lang="en-US" b="1" dirty="0"/>
              <a:t>   pleading</a:t>
            </a:r>
          </a:p>
        </p:txBody>
      </p:sp>
      <p:sp>
        <p:nvSpPr>
          <p:cNvPr id="109" name="TextBox 108"/>
          <p:cNvSpPr txBox="1"/>
          <p:nvPr/>
        </p:nvSpPr>
        <p:spPr>
          <a:xfrm>
            <a:off x="1295400" y="4114800"/>
            <a:ext cx="838200" cy="369332"/>
          </a:xfrm>
          <a:prstGeom prst="rect">
            <a:avLst/>
          </a:prstGeom>
          <a:noFill/>
        </p:spPr>
        <p:txBody>
          <a:bodyPr wrap="square" rtlCol="0">
            <a:spAutoFit/>
          </a:bodyPr>
          <a:lstStyle/>
          <a:p>
            <a:r>
              <a:rPr lang="en-US" dirty="0"/>
              <a:t>   1:1, 5</a:t>
            </a:r>
          </a:p>
        </p:txBody>
      </p:sp>
      <p:sp>
        <p:nvSpPr>
          <p:cNvPr id="111" name="TextBox 110"/>
          <p:cNvSpPr txBox="1"/>
          <p:nvPr/>
        </p:nvSpPr>
        <p:spPr>
          <a:xfrm>
            <a:off x="2590800" y="4114800"/>
            <a:ext cx="1122114" cy="369332"/>
          </a:xfrm>
          <a:prstGeom prst="rect">
            <a:avLst/>
          </a:prstGeom>
          <a:noFill/>
        </p:spPr>
        <p:txBody>
          <a:bodyPr wrap="square" rtlCol="0">
            <a:spAutoFit/>
          </a:bodyPr>
          <a:lstStyle/>
          <a:p>
            <a:r>
              <a:rPr lang="en-US" dirty="0"/>
              <a:t>   2:14, 17</a:t>
            </a:r>
          </a:p>
        </p:txBody>
      </p:sp>
      <p:sp>
        <p:nvSpPr>
          <p:cNvPr id="113" name="TextBox 112"/>
          <p:cNvSpPr txBox="1"/>
          <p:nvPr/>
        </p:nvSpPr>
        <p:spPr>
          <a:xfrm>
            <a:off x="4191000" y="4114800"/>
            <a:ext cx="889987" cy="369332"/>
          </a:xfrm>
          <a:prstGeom prst="rect">
            <a:avLst/>
          </a:prstGeom>
          <a:noFill/>
        </p:spPr>
        <p:txBody>
          <a:bodyPr wrap="square" rtlCol="0">
            <a:spAutoFit/>
          </a:bodyPr>
          <a:lstStyle/>
          <a:p>
            <a:r>
              <a:rPr lang="en-US" dirty="0"/>
              <a:t>3:16-24</a:t>
            </a:r>
          </a:p>
        </p:txBody>
      </p:sp>
      <p:sp>
        <p:nvSpPr>
          <p:cNvPr id="116" name="TextBox 115"/>
          <p:cNvSpPr txBox="1"/>
          <p:nvPr/>
        </p:nvSpPr>
        <p:spPr>
          <a:xfrm>
            <a:off x="5562600" y="4114800"/>
            <a:ext cx="872355" cy="369332"/>
          </a:xfrm>
          <a:prstGeom prst="rect">
            <a:avLst/>
          </a:prstGeom>
          <a:noFill/>
        </p:spPr>
        <p:txBody>
          <a:bodyPr wrap="square" rtlCol="0">
            <a:spAutoFit/>
          </a:bodyPr>
          <a:lstStyle/>
          <a:p>
            <a:r>
              <a:rPr lang="en-US" dirty="0"/>
              <a:t>4:11-12</a:t>
            </a:r>
          </a:p>
        </p:txBody>
      </p:sp>
      <p:sp>
        <p:nvSpPr>
          <p:cNvPr id="117" name="TextBox 116"/>
          <p:cNvSpPr txBox="1"/>
          <p:nvPr/>
        </p:nvSpPr>
        <p:spPr>
          <a:xfrm>
            <a:off x="7010400" y="4114800"/>
            <a:ext cx="1115267" cy="369332"/>
          </a:xfrm>
          <a:prstGeom prst="rect">
            <a:avLst/>
          </a:prstGeom>
          <a:noFill/>
        </p:spPr>
        <p:txBody>
          <a:bodyPr wrap="square" rtlCol="0">
            <a:spAutoFit/>
          </a:bodyPr>
          <a:lstStyle/>
          <a:p>
            <a:r>
              <a:rPr lang="en-US" dirty="0"/>
              <a:t>5:5, 19-21</a:t>
            </a:r>
          </a:p>
        </p:txBody>
      </p:sp>
      <p:sp>
        <p:nvSpPr>
          <p:cNvPr id="128" name="TextBox 127"/>
          <p:cNvSpPr txBox="1"/>
          <p:nvPr/>
        </p:nvSpPr>
        <p:spPr>
          <a:xfrm>
            <a:off x="1143000" y="4495800"/>
            <a:ext cx="1295400" cy="646331"/>
          </a:xfrm>
          <a:prstGeom prst="rect">
            <a:avLst/>
          </a:prstGeom>
          <a:noFill/>
        </p:spPr>
        <p:txBody>
          <a:bodyPr wrap="square" rtlCol="0">
            <a:spAutoFit/>
          </a:bodyPr>
          <a:lstStyle/>
          <a:p>
            <a:r>
              <a:rPr lang="en-US" dirty="0"/>
              <a:t>    1:20-22</a:t>
            </a:r>
          </a:p>
          <a:p>
            <a:r>
              <a:rPr lang="en-US" dirty="0"/>
              <a:t>   “</a:t>
            </a:r>
            <a:r>
              <a:rPr lang="en-US" b="1" i="1" dirty="0"/>
              <a:t>See us</a:t>
            </a:r>
            <a:r>
              <a:rPr lang="en-US" b="1" dirty="0"/>
              <a:t>”</a:t>
            </a:r>
          </a:p>
        </p:txBody>
      </p:sp>
      <p:sp>
        <p:nvSpPr>
          <p:cNvPr id="130" name="TextBox 129"/>
          <p:cNvSpPr txBox="1"/>
          <p:nvPr/>
        </p:nvSpPr>
        <p:spPr>
          <a:xfrm>
            <a:off x="2503030" y="4494312"/>
            <a:ext cx="1510171" cy="646331"/>
          </a:xfrm>
          <a:prstGeom prst="rect">
            <a:avLst/>
          </a:prstGeom>
          <a:noFill/>
        </p:spPr>
        <p:txBody>
          <a:bodyPr wrap="square" rtlCol="0">
            <a:spAutoFit/>
          </a:bodyPr>
          <a:lstStyle/>
          <a:p>
            <a:r>
              <a:rPr lang="en-US" dirty="0"/>
              <a:t>     2:20-22</a:t>
            </a:r>
          </a:p>
          <a:p>
            <a:r>
              <a:rPr lang="en-US" b="1" dirty="0"/>
              <a:t>“</a:t>
            </a:r>
            <a:r>
              <a:rPr lang="en-US" b="1" i="1" dirty="0"/>
              <a:t>Look at us”</a:t>
            </a:r>
            <a:endParaRPr lang="en-US" b="1" dirty="0"/>
          </a:p>
        </p:txBody>
      </p:sp>
      <p:sp>
        <p:nvSpPr>
          <p:cNvPr id="131" name="TextBox 130"/>
          <p:cNvSpPr txBox="1"/>
          <p:nvPr/>
        </p:nvSpPr>
        <p:spPr>
          <a:xfrm>
            <a:off x="3886199" y="4495801"/>
            <a:ext cx="2362199" cy="646331"/>
          </a:xfrm>
          <a:prstGeom prst="rect">
            <a:avLst/>
          </a:prstGeom>
          <a:noFill/>
        </p:spPr>
        <p:txBody>
          <a:bodyPr wrap="square" rtlCol="0">
            <a:spAutoFit/>
          </a:bodyPr>
          <a:lstStyle/>
          <a:p>
            <a:r>
              <a:rPr lang="en-US" dirty="0"/>
              <a:t>       3:55-66</a:t>
            </a:r>
          </a:p>
          <a:p>
            <a:r>
              <a:rPr lang="en-US" dirty="0"/>
              <a:t>  </a:t>
            </a:r>
            <a:r>
              <a:rPr lang="en-US" b="1" dirty="0"/>
              <a:t>“</a:t>
            </a:r>
            <a:r>
              <a:rPr lang="en-US" b="1" i="1" dirty="0"/>
              <a:t>Judge them</a:t>
            </a:r>
            <a:r>
              <a:rPr lang="en-US" b="1" dirty="0"/>
              <a:t>”</a:t>
            </a:r>
          </a:p>
        </p:txBody>
      </p:sp>
      <p:sp>
        <p:nvSpPr>
          <p:cNvPr id="134" name="TextBox 133"/>
          <p:cNvSpPr txBox="1"/>
          <p:nvPr/>
        </p:nvSpPr>
        <p:spPr>
          <a:xfrm>
            <a:off x="5410200" y="4495800"/>
            <a:ext cx="1556271" cy="646331"/>
          </a:xfrm>
          <a:prstGeom prst="rect">
            <a:avLst/>
          </a:prstGeom>
          <a:noFill/>
        </p:spPr>
        <p:txBody>
          <a:bodyPr wrap="square" rtlCol="0">
            <a:spAutoFit/>
          </a:bodyPr>
          <a:lstStyle/>
          <a:p>
            <a:r>
              <a:rPr lang="en-US" dirty="0"/>
              <a:t>       4:20</a:t>
            </a:r>
          </a:p>
          <a:p>
            <a:r>
              <a:rPr lang="en-US" dirty="0"/>
              <a:t> </a:t>
            </a:r>
            <a:r>
              <a:rPr lang="en-US" b="1" dirty="0"/>
              <a:t>“</a:t>
            </a:r>
            <a:r>
              <a:rPr lang="en-US" b="1" i="1" dirty="0"/>
              <a:t>Avenge us</a:t>
            </a:r>
            <a:r>
              <a:rPr lang="en-US" b="1" dirty="0"/>
              <a:t>”</a:t>
            </a:r>
          </a:p>
        </p:txBody>
      </p:sp>
      <p:sp>
        <p:nvSpPr>
          <p:cNvPr id="135" name="TextBox 134"/>
          <p:cNvSpPr txBox="1"/>
          <p:nvPr/>
        </p:nvSpPr>
        <p:spPr>
          <a:xfrm>
            <a:off x="6858000" y="4495800"/>
            <a:ext cx="1524000" cy="646331"/>
          </a:xfrm>
          <a:prstGeom prst="rect">
            <a:avLst/>
          </a:prstGeom>
          <a:noFill/>
        </p:spPr>
        <p:txBody>
          <a:bodyPr wrap="square" rtlCol="0">
            <a:spAutoFit/>
          </a:bodyPr>
          <a:lstStyle/>
          <a:p>
            <a:r>
              <a:rPr lang="en-US" dirty="0"/>
              <a:t>          5:21,</a:t>
            </a:r>
          </a:p>
          <a:p>
            <a:r>
              <a:rPr lang="en-US" b="1" dirty="0"/>
              <a:t>  “</a:t>
            </a:r>
            <a:r>
              <a:rPr lang="en-US" b="1" i="1" dirty="0"/>
              <a:t>Restore us</a:t>
            </a:r>
            <a:r>
              <a:rPr lang="en-US" b="1" dirty="0"/>
              <a:t>”</a:t>
            </a:r>
          </a:p>
        </p:txBody>
      </p:sp>
      <p:sp>
        <p:nvSpPr>
          <p:cNvPr id="136" name="TextBox 135"/>
          <p:cNvSpPr txBox="1"/>
          <p:nvPr/>
        </p:nvSpPr>
        <p:spPr>
          <a:xfrm>
            <a:off x="1371600" y="5257800"/>
            <a:ext cx="6685548" cy="369332"/>
          </a:xfrm>
          <a:prstGeom prst="rect">
            <a:avLst/>
          </a:prstGeom>
          <a:noFill/>
        </p:spPr>
        <p:txBody>
          <a:bodyPr wrap="square" rtlCol="0">
            <a:spAutoFit/>
          </a:bodyPr>
          <a:lstStyle/>
          <a:p>
            <a:r>
              <a:rPr lang="en-US" dirty="0"/>
              <a:t>Mourning over sin; the severity of God’s judgment; hope in his mercy</a:t>
            </a:r>
          </a:p>
        </p:txBody>
      </p:sp>
      <p:sp>
        <p:nvSpPr>
          <p:cNvPr id="156" name="TextBox 155"/>
          <p:cNvSpPr txBox="1"/>
          <p:nvPr/>
        </p:nvSpPr>
        <p:spPr>
          <a:xfrm>
            <a:off x="1066800" y="5791200"/>
            <a:ext cx="7315200" cy="353943"/>
          </a:xfrm>
          <a:prstGeom prst="rect">
            <a:avLst/>
          </a:prstGeom>
          <a:noFill/>
        </p:spPr>
        <p:txBody>
          <a:bodyPr wrap="square" rtlCol="0">
            <a:spAutoFit/>
          </a:bodyPr>
          <a:lstStyle/>
          <a:p>
            <a:r>
              <a:rPr lang="en-US" sz="1600" dirty="0"/>
              <a:t>  </a:t>
            </a:r>
            <a:r>
              <a:rPr lang="en-US" sz="1700" dirty="0"/>
              <a:t>Jesus, like Jeremiah, wept over the sins of Jerusalem (Mt. 23:27-38; Lk. 13:34-35)</a:t>
            </a:r>
          </a:p>
        </p:txBody>
      </p:sp>
      <p:sp>
        <p:nvSpPr>
          <p:cNvPr id="4" name="TextBox 3">
            <a:extLst>
              <a:ext uri="{FF2B5EF4-FFF2-40B4-BE49-F238E27FC236}">
                <a16:creationId xmlns:a16="http://schemas.microsoft.com/office/drawing/2014/main" id="{29FAB120-F1BD-A543-B62E-C293AABD0586}"/>
              </a:ext>
            </a:extLst>
          </p:cNvPr>
          <p:cNvSpPr txBox="1"/>
          <p:nvPr/>
        </p:nvSpPr>
        <p:spPr>
          <a:xfrm>
            <a:off x="-18009" y="1444824"/>
            <a:ext cx="1511805" cy="2246769"/>
          </a:xfrm>
          <a:prstGeom prst="rect">
            <a:avLst/>
          </a:prstGeom>
          <a:noFill/>
        </p:spPr>
        <p:txBody>
          <a:bodyPr wrap="square" rtlCol="0">
            <a:spAutoFit/>
          </a:bodyPr>
          <a:lstStyle/>
          <a:p>
            <a:r>
              <a:rPr lang="en-US" sz="1400" dirty="0"/>
              <a:t>“The steadfast love of the Lord never ceases;</a:t>
            </a:r>
          </a:p>
          <a:p>
            <a:r>
              <a:rPr lang="en-US" sz="1400" dirty="0"/>
              <a:t>his mercies </a:t>
            </a:r>
          </a:p>
          <a:p>
            <a:r>
              <a:rPr lang="en-US" sz="1400" dirty="0"/>
              <a:t>never come to   an end…great</a:t>
            </a:r>
          </a:p>
          <a:p>
            <a:r>
              <a:rPr lang="en-US" sz="1400" dirty="0"/>
              <a:t>Is your faithfulness “</a:t>
            </a:r>
          </a:p>
          <a:p>
            <a:r>
              <a:rPr lang="en-US" sz="1400" dirty="0"/>
              <a:t>(3:22-23)</a:t>
            </a:r>
          </a:p>
          <a:p>
            <a:endParaRPr lang="en-US" sz="1400" dirty="0"/>
          </a:p>
        </p:txBody>
      </p:sp>
      <p:sp>
        <p:nvSpPr>
          <p:cNvPr id="6" name="TextBox 5">
            <a:extLst>
              <a:ext uri="{FF2B5EF4-FFF2-40B4-BE49-F238E27FC236}">
                <a16:creationId xmlns:a16="http://schemas.microsoft.com/office/drawing/2014/main" id="{BA030D74-6174-A448-AB8E-54C2E6417B6B}"/>
              </a:ext>
            </a:extLst>
          </p:cNvPr>
          <p:cNvSpPr txBox="1"/>
          <p:nvPr/>
        </p:nvSpPr>
        <p:spPr>
          <a:xfrm>
            <a:off x="457200" y="96218"/>
            <a:ext cx="8072146" cy="369332"/>
          </a:xfrm>
          <a:prstGeom prst="rect">
            <a:avLst/>
          </a:prstGeom>
          <a:solidFill>
            <a:schemeClr val="accent1"/>
          </a:solidFill>
        </p:spPr>
        <p:txBody>
          <a:bodyPr wrap="none" rtlCol="0">
            <a:spAutoFit/>
          </a:bodyPr>
          <a:lstStyle/>
          <a:p>
            <a:r>
              <a:rPr lang="en-US" dirty="0"/>
              <a:t>The original name of the book in Hebrew</a:t>
            </a:r>
            <a:r>
              <a:rPr lang="en-US" i="1" dirty="0"/>
              <a:t>, </a:t>
            </a:r>
            <a:r>
              <a:rPr lang="en-US" i="1" dirty="0" err="1"/>
              <a:t>ekah</a:t>
            </a:r>
            <a:r>
              <a:rPr lang="en-US" dirty="0"/>
              <a:t>, can be translated “Alas!” or “How,” </a:t>
            </a:r>
          </a:p>
        </p:txBody>
      </p:sp>
      <p:sp>
        <p:nvSpPr>
          <p:cNvPr id="7" name="TextBox 6">
            <a:extLst>
              <a:ext uri="{FF2B5EF4-FFF2-40B4-BE49-F238E27FC236}">
                <a16:creationId xmlns:a16="http://schemas.microsoft.com/office/drawing/2014/main" id="{785DC65D-5027-5547-9F43-EEFA471B41BF}"/>
              </a:ext>
            </a:extLst>
          </p:cNvPr>
          <p:cNvSpPr txBox="1"/>
          <p:nvPr/>
        </p:nvSpPr>
        <p:spPr>
          <a:xfrm>
            <a:off x="2180205" y="1498173"/>
            <a:ext cx="5334000" cy="523220"/>
          </a:xfrm>
          <a:prstGeom prst="rect">
            <a:avLst/>
          </a:prstGeom>
          <a:noFill/>
          <a:ln w="76200">
            <a:solidFill>
              <a:schemeClr val="accent1"/>
            </a:solidFill>
            <a:prstDash val="sysDash"/>
          </a:ln>
        </p:spPr>
        <p:txBody>
          <a:bodyPr wrap="square" rtlCol="0">
            <a:spAutoFit/>
          </a:bodyPr>
          <a:lstStyle/>
          <a:p>
            <a:pPr algn="ctr"/>
            <a:r>
              <a:rPr lang="en-US" sz="2800" b="1" dirty="0"/>
              <a:t>Five Laments</a:t>
            </a:r>
          </a:p>
        </p:txBody>
      </p:sp>
      <p:sp>
        <p:nvSpPr>
          <p:cNvPr id="78" name="TextBox 77">
            <a:extLst>
              <a:ext uri="{FF2B5EF4-FFF2-40B4-BE49-F238E27FC236}">
                <a16:creationId xmlns:a16="http://schemas.microsoft.com/office/drawing/2014/main" id="{C6633494-4E98-094F-A32D-3AA00C1783C3}"/>
              </a:ext>
            </a:extLst>
          </p:cNvPr>
          <p:cNvSpPr txBox="1"/>
          <p:nvPr/>
        </p:nvSpPr>
        <p:spPr>
          <a:xfrm>
            <a:off x="505690" y="694150"/>
            <a:ext cx="1932710" cy="523220"/>
          </a:xfrm>
          <a:prstGeom prst="rect">
            <a:avLst/>
          </a:prstGeom>
          <a:solidFill>
            <a:schemeClr val="accent1"/>
          </a:solidFill>
        </p:spPr>
        <p:txBody>
          <a:bodyPr wrap="square" rtlCol="0">
            <a:spAutoFit/>
          </a:bodyPr>
          <a:lstStyle/>
          <a:p>
            <a:pPr algn="ctr"/>
            <a:r>
              <a:rPr lang="en-US" sz="1400" b="1" dirty="0">
                <a:latin typeface="Abadi MT Condensed Extra Bold" charset="0"/>
                <a:ea typeface="Abadi MT Condensed Extra Bold" charset="0"/>
                <a:cs typeface="Abadi MT Condensed Extra Bold" charset="0"/>
              </a:rPr>
              <a:t>“</a:t>
            </a:r>
            <a:r>
              <a:rPr lang="en-US" sz="1400" b="1" i="1" dirty="0" err="1">
                <a:latin typeface="Abadi MT Condensed Extra Bold" charset="0"/>
                <a:ea typeface="Abadi MT Condensed Extra Bold" charset="0"/>
                <a:cs typeface="Abadi MT Condensed Extra Bold" charset="0"/>
              </a:rPr>
              <a:t>Quinot</a:t>
            </a:r>
            <a:r>
              <a:rPr lang="en-US" sz="1400" b="1" dirty="0">
                <a:latin typeface="Abadi MT Condensed Extra Bold" charset="0"/>
                <a:ea typeface="Abadi MT Condensed Extra Bold" charset="0"/>
                <a:cs typeface="Abadi MT Condensed Extra Bold" charset="0"/>
              </a:rPr>
              <a:t>” means “dirges” or “laments</a:t>
            </a:r>
            <a:r>
              <a:rPr lang="en-US" sz="1400" b="1" dirty="0"/>
              <a:t>”</a:t>
            </a:r>
          </a:p>
        </p:txBody>
      </p:sp>
    </p:spTree>
    <p:extLst>
      <p:ext uri="{BB962C8B-B14F-4D97-AF65-F5344CB8AC3E}">
        <p14:creationId xmlns:p14="http://schemas.microsoft.com/office/powerpoint/2010/main" val="2911198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nvPr>
        </p:nvGraphicFramePr>
        <p:xfrm>
          <a:off x="0" y="0"/>
          <a:ext cx="9212267" cy="7011781"/>
        </p:xfrm>
        <a:graphic>
          <a:graphicData uri="http://schemas.openxmlformats.org/drawingml/2006/table">
            <a:tbl>
              <a:tblPr firstRow="1" bandRow="1">
                <a:tableStyleId>{073A0DAA-6AF3-43AB-8588-CEC1D06C72B9}</a:tableStyleId>
              </a:tblPr>
              <a:tblGrid>
                <a:gridCol w="2057400">
                  <a:extLst>
                    <a:ext uri="{9D8B030D-6E8A-4147-A177-3AD203B41FA5}">
                      <a16:colId xmlns:a16="http://schemas.microsoft.com/office/drawing/2014/main" val="20000"/>
                    </a:ext>
                  </a:extLst>
                </a:gridCol>
                <a:gridCol w="3106569">
                  <a:extLst>
                    <a:ext uri="{9D8B030D-6E8A-4147-A177-3AD203B41FA5}">
                      <a16:colId xmlns:a16="http://schemas.microsoft.com/office/drawing/2014/main" val="20001"/>
                    </a:ext>
                  </a:extLst>
                </a:gridCol>
                <a:gridCol w="2343923">
                  <a:extLst>
                    <a:ext uri="{9D8B030D-6E8A-4147-A177-3AD203B41FA5}">
                      <a16:colId xmlns:a16="http://schemas.microsoft.com/office/drawing/2014/main" val="20002"/>
                    </a:ext>
                  </a:extLst>
                </a:gridCol>
                <a:gridCol w="637574">
                  <a:extLst>
                    <a:ext uri="{9D8B030D-6E8A-4147-A177-3AD203B41FA5}">
                      <a16:colId xmlns:a16="http://schemas.microsoft.com/office/drawing/2014/main" val="20003"/>
                    </a:ext>
                  </a:extLst>
                </a:gridCol>
                <a:gridCol w="1066801">
                  <a:extLst>
                    <a:ext uri="{9D8B030D-6E8A-4147-A177-3AD203B41FA5}">
                      <a16:colId xmlns:a16="http://schemas.microsoft.com/office/drawing/2014/main" val="20004"/>
                    </a:ext>
                  </a:extLst>
                </a:gridCol>
              </a:tblGrid>
              <a:tr h="613493">
                <a:tc>
                  <a:txBody>
                    <a:bodyPr/>
                    <a:lstStyle/>
                    <a:p>
                      <a:pPr algn="ctr"/>
                      <a:r>
                        <a:rPr lang="en-US" sz="1400" dirty="0"/>
                        <a:t>Period</a:t>
                      </a:r>
                      <a:endParaRPr lang="en-US" sz="1400" dirty="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dirty="0"/>
                        <a:t>History Covered</a:t>
                      </a:r>
                    </a:p>
                  </a:txBody>
                  <a:tcPr marL="68580" marR="68580" marT="34290" marB="34290"/>
                </a:tc>
                <a:tc>
                  <a:txBody>
                    <a:bodyPr/>
                    <a:lstStyle/>
                    <a:p>
                      <a:pPr algn="ctr"/>
                      <a:r>
                        <a:rPr lang="en-US" sz="1400" dirty="0"/>
                        <a:t>Scriptures</a:t>
                      </a:r>
                    </a:p>
                  </a:txBody>
                  <a:tcPr marL="68580" marR="68580" marT="34290" marB="34290"/>
                </a:tc>
                <a:tc>
                  <a:txBody>
                    <a:bodyPr/>
                    <a:lstStyle/>
                    <a:p>
                      <a:pPr algn="ctr"/>
                      <a:r>
                        <a:rPr lang="en-US" sz="1400" dirty="0"/>
                        <a:t>Years</a:t>
                      </a:r>
                    </a:p>
                  </a:txBody>
                  <a:tcPr marL="68580" marR="68580" marT="34290" marB="34290"/>
                </a:tc>
                <a:tc>
                  <a:txBody>
                    <a:bodyPr/>
                    <a:lstStyle/>
                    <a:p>
                      <a:pPr algn="ctr"/>
                      <a:r>
                        <a:rPr lang="en-US" sz="1400" dirty="0"/>
                        <a:t>Principal </a:t>
                      </a:r>
                    </a:p>
                  </a:txBody>
                  <a:tcPr marL="68580" marR="68580" marT="34290" marB="34290"/>
                </a:tc>
                <a:extLst>
                  <a:ext uri="{0D108BD9-81ED-4DB2-BD59-A6C34878D82A}">
                    <a16:rowId xmlns:a16="http://schemas.microsoft.com/office/drawing/2014/main" val="10000"/>
                  </a:ext>
                </a:extLst>
              </a:tr>
              <a:tr h="363673">
                <a:tc>
                  <a:txBody>
                    <a:bodyPr/>
                    <a:lstStyle/>
                    <a:p>
                      <a:r>
                        <a:rPr lang="en-US" sz="1300" b="1" dirty="0"/>
                        <a:t>Antediluvian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Creation to</a:t>
                      </a:r>
                      <a:r>
                        <a:rPr lang="en-US" sz="1300" b="1" baseline="0" dirty="0"/>
                        <a:t> the Flood</a:t>
                      </a:r>
                      <a:endParaRPr lang="en-US" sz="1300" b="1" dirty="0"/>
                    </a:p>
                  </a:txBody>
                  <a:tcPr marL="68580" marR="68580" marT="34290" marB="34290">
                    <a:solidFill>
                      <a:schemeClr val="bg2"/>
                    </a:solidFill>
                  </a:tcPr>
                </a:tc>
                <a:tc>
                  <a:txBody>
                    <a:bodyPr/>
                    <a:lstStyle/>
                    <a:p>
                      <a:r>
                        <a:rPr lang="en-US" sz="1300" b="1" dirty="0"/>
                        <a:t>Gen. 1-7</a:t>
                      </a:r>
                    </a:p>
                  </a:txBody>
                  <a:tcPr marL="68580" marR="68580" marT="34290" marB="34290">
                    <a:solidFill>
                      <a:schemeClr val="bg2"/>
                    </a:solidFill>
                  </a:tcPr>
                </a:tc>
                <a:tc>
                  <a:txBody>
                    <a:bodyPr/>
                    <a:lstStyle/>
                    <a:p>
                      <a:pPr algn="ctr"/>
                      <a:r>
                        <a:rPr lang="en-US" sz="1300" b="1" dirty="0"/>
                        <a:t>1656</a:t>
                      </a:r>
                    </a:p>
                  </a:txBody>
                  <a:tcPr marL="68580" marR="68580" marT="34290" marB="34290">
                    <a:solidFill>
                      <a:schemeClr val="bg2"/>
                    </a:solidFill>
                  </a:tcPr>
                </a:tc>
                <a:tc>
                  <a:txBody>
                    <a:bodyPr/>
                    <a:lstStyle/>
                    <a:p>
                      <a:r>
                        <a:rPr lang="en-US" sz="1300" b="1" dirty="0"/>
                        <a:t>Adam</a:t>
                      </a:r>
                    </a:p>
                  </a:txBody>
                  <a:tcPr marL="68580" marR="68580" marT="34290" marB="34290">
                    <a:solidFill>
                      <a:schemeClr val="bg2"/>
                    </a:solidFill>
                  </a:tcPr>
                </a:tc>
                <a:extLst>
                  <a:ext uri="{0D108BD9-81ED-4DB2-BD59-A6C34878D82A}">
                    <a16:rowId xmlns:a16="http://schemas.microsoft.com/office/drawing/2014/main" val="10001"/>
                  </a:ext>
                </a:extLst>
              </a:tr>
              <a:tr h="363673">
                <a:tc>
                  <a:txBody>
                    <a:bodyPr/>
                    <a:lstStyle/>
                    <a:p>
                      <a:r>
                        <a:rPr lang="en-US" sz="1300" b="1" dirty="0"/>
                        <a:t>Postdiluvian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flood</a:t>
                      </a:r>
                      <a:r>
                        <a:rPr lang="en-US" sz="1300" b="1" baseline="0" dirty="0"/>
                        <a:t> to call of Abraham</a:t>
                      </a:r>
                      <a:endParaRPr lang="en-US" sz="1300" b="1" dirty="0"/>
                    </a:p>
                  </a:txBody>
                  <a:tcPr marL="68580" marR="68580" marT="34290" marB="34290">
                    <a:solidFill>
                      <a:schemeClr val="bg2"/>
                    </a:solidFill>
                  </a:tcPr>
                </a:tc>
                <a:tc>
                  <a:txBody>
                    <a:bodyPr/>
                    <a:lstStyle/>
                    <a:p>
                      <a:r>
                        <a:rPr lang="en-US" sz="1300" b="1" dirty="0"/>
                        <a:t>Gen. 8-!1</a:t>
                      </a:r>
                    </a:p>
                  </a:txBody>
                  <a:tcPr marL="68580" marR="68580" marT="34290" marB="34290">
                    <a:solidFill>
                      <a:schemeClr val="bg2"/>
                    </a:solidFill>
                  </a:tcPr>
                </a:tc>
                <a:tc>
                  <a:txBody>
                    <a:bodyPr/>
                    <a:lstStyle/>
                    <a:p>
                      <a:pPr algn="ctr"/>
                      <a:r>
                        <a:rPr lang="en-US" sz="1300" b="1" dirty="0"/>
                        <a:t>427</a:t>
                      </a:r>
                    </a:p>
                  </a:txBody>
                  <a:tcPr marL="68580" marR="68580" marT="34290" marB="34290">
                    <a:solidFill>
                      <a:schemeClr val="bg2"/>
                    </a:solidFill>
                  </a:tcPr>
                </a:tc>
                <a:tc>
                  <a:txBody>
                    <a:bodyPr/>
                    <a:lstStyle/>
                    <a:p>
                      <a:r>
                        <a:rPr lang="en-US" sz="1300" b="1" dirty="0"/>
                        <a:t>Noah</a:t>
                      </a:r>
                    </a:p>
                  </a:txBody>
                  <a:tcPr marL="68580" marR="68580" marT="34290" marB="34290">
                    <a:solidFill>
                      <a:schemeClr val="bg2"/>
                    </a:solidFill>
                  </a:tcPr>
                </a:tc>
                <a:extLst>
                  <a:ext uri="{0D108BD9-81ED-4DB2-BD59-A6C34878D82A}">
                    <a16:rowId xmlns:a16="http://schemas.microsoft.com/office/drawing/2014/main" val="10002"/>
                  </a:ext>
                </a:extLst>
              </a:tr>
              <a:tr h="498817">
                <a:tc>
                  <a:txBody>
                    <a:bodyPr/>
                    <a:lstStyle/>
                    <a:p>
                      <a:r>
                        <a:rPr lang="en-US" sz="1300" b="1" dirty="0"/>
                        <a:t>Patriarchal</a:t>
                      </a:r>
                      <a:r>
                        <a:rPr lang="en-US" sz="1300" b="1" baseline="0" dirty="0"/>
                        <a:t> </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call of</a:t>
                      </a:r>
                      <a:r>
                        <a:rPr lang="en-US" sz="1300" b="1" baseline="0" dirty="0"/>
                        <a:t> Abraham to Egyptian Bondage </a:t>
                      </a:r>
                      <a:endParaRPr lang="en-US" sz="1300" b="1" dirty="0"/>
                    </a:p>
                  </a:txBody>
                  <a:tcPr marL="68580" marR="68580" marT="34290" marB="34290">
                    <a:solidFill>
                      <a:schemeClr val="bg2"/>
                    </a:solidFill>
                  </a:tcPr>
                </a:tc>
                <a:tc>
                  <a:txBody>
                    <a:bodyPr/>
                    <a:lstStyle/>
                    <a:p>
                      <a:r>
                        <a:rPr lang="en-US" sz="1300" b="1" dirty="0"/>
                        <a:t>Gen. 12-45</a:t>
                      </a:r>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Abraham</a:t>
                      </a:r>
                    </a:p>
                  </a:txBody>
                  <a:tcPr marL="68580" marR="68580" marT="34290" marB="34290">
                    <a:solidFill>
                      <a:schemeClr val="bg2"/>
                    </a:solidFill>
                  </a:tcPr>
                </a:tc>
                <a:extLst>
                  <a:ext uri="{0D108BD9-81ED-4DB2-BD59-A6C34878D82A}">
                    <a16:rowId xmlns:a16="http://schemas.microsoft.com/office/drawing/2014/main" val="10003"/>
                  </a:ext>
                </a:extLst>
              </a:tr>
              <a:tr h="363673">
                <a:tc>
                  <a:txBody>
                    <a:bodyPr/>
                    <a:lstStyle/>
                    <a:p>
                      <a:r>
                        <a:rPr lang="en-US" sz="1300" b="1" dirty="0"/>
                        <a:t>Egyptian Bondage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Egyptian Bondage to the Exodus</a:t>
                      </a:r>
                      <a:endParaRPr lang="en-US" sz="1300" b="1" dirty="0"/>
                    </a:p>
                  </a:txBody>
                  <a:tcPr marL="68580" marR="68580" marT="34290" marB="34290">
                    <a:solidFill>
                      <a:schemeClr val="bg2"/>
                    </a:solidFill>
                  </a:tcPr>
                </a:tc>
                <a:tc>
                  <a:txBody>
                    <a:bodyPr/>
                    <a:lstStyle/>
                    <a:p>
                      <a:r>
                        <a:rPr lang="en-US" sz="1300" b="1" dirty="0"/>
                        <a:t>Gen.</a:t>
                      </a:r>
                      <a:r>
                        <a:rPr lang="en-US" sz="1300" b="1" baseline="0" dirty="0"/>
                        <a:t> 46-Ex. 11</a:t>
                      </a:r>
                      <a:endParaRPr lang="en-US" sz="1300" b="1" dirty="0"/>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Joseph</a:t>
                      </a:r>
                    </a:p>
                  </a:txBody>
                  <a:tcPr marL="68580" marR="68580" marT="34290" marB="34290">
                    <a:solidFill>
                      <a:schemeClr val="bg2"/>
                    </a:solidFill>
                  </a:tcPr>
                </a:tc>
                <a:extLst>
                  <a:ext uri="{0D108BD9-81ED-4DB2-BD59-A6C34878D82A}">
                    <a16:rowId xmlns:a16="http://schemas.microsoft.com/office/drawing/2014/main" val="10004"/>
                  </a:ext>
                </a:extLst>
              </a:tr>
              <a:tr h="531526">
                <a:tc>
                  <a:txBody>
                    <a:bodyPr/>
                    <a:lstStyle/>
                    <a:p>
                      <a:r>
                        <a:rPr lang="en-US" sz="1400" b="1" dirty="0"/>
                        <a:t>Wilderness Wanderings</a:t>
                      </a:r>
                      <a:endParaRPr lang="en-US" sz="14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400" b="1" dirty="0"/>
                        <a:t>From Exodus to crossing of the Jordan</a:t>
                      </a:r>
                    </a:p>
                  </a:txBody>
                  <a:tcPr marL="68580" marR="68580" marT="34290" marB="34290">
                    <a:solidFill>
                      <a:schemeClr val="bg2"/>
                    </a:solidFill>
                  </a:tcPr>
                </a:tc>
                <a:tc>
                  <a:txBody>
                    <a:bodyPr/>
                    <a:lstStyle/>
                    <a:p>
                      <a:r>
                        <a:rPr lang="en-US" sz="1400" b="1" dirty="0"/>
                        <a:t>Ex.</a:t>
                      </a:r>
                      <a:r>
                        <a:rPr lang="en-US" sz="1400" b="1" baseline="0" dirty="0"/>
                        <a:t> 12-Deut. 34</a:t>
                      </a:r>
                      <a:endParaRPr lang="en-US" sz="1400" b="1" dirty="0"/>
                    </a:p>
                  </a:txBody>
                  <a:tcPr marL="68580" marR="68580" marT="34290" marB="34290">
                    <a:solidFill>
                      <a:schemeClr val="bg2"/>
                    </a:solidFill>
                  </a:tcPr>
                </a:tc>
                <a:tc>
                  <a:txBody>
                    <a:bodyPr/>
                    <a:lstStyle/>
                    <a:p>
                      <a:pPr algn="ctr"/>
                      <a:r>
                        <a:rPr lang="en-US" sz="1400" b="1" dirty="0"/>
                        <a:t>40</a:t>
                      </a:r>
                    </a:p>
                  </a:txBody>
                  <a:tcPr marL="68580" marR="68580" marT="34290" marB="34290">
                    <a:solidFill>
                      <a:schemeClr val="bg2"/>
                    </a:solidFill>
                  </a:tcPr>
                </a:tc>
                <a:tc>
                  <a:txBody>
                    <a:bodyPr/>
                    <a:lstStyle/>
                    <a:p>
                      <a:r>
                        <a:rPr lang="en-US" sz="1400" b="1" dirty="0"/>
                        <a:t>Moses</a:t>
                      </a:r>
                    </a:p>
                  </a:txBody>
                  <a:tcPr marL="68580" marR="68580" marT="34290" marB="34290">
                    <a:solidFill>
                      <a:schemeClr val="bg2"/>
                    </a:solidFill>
                  </a:tcPr>
                </a:tc>
                <a:extLst>
                  <a:ext uri="{0D108BD9-81ED-4DB2-BD59-A6C34878D82A}">
                    <a16:rowId xmlns:a16="http://schemas.microsoft.com/office/drawing/2014/main" val="10005"/>
                  </a:ext>
                </a:extLst>
              </a:tr>
              <a:tr h="363673">
                <a:tc>
                  <a:txBody>
                    <a:bodyPr/>
                    <a:lstStyle/>
                    <a:p>
                      <a:r>
                        <a:rPr lang="en-US" sz="1300" b="1" dirty="0"/>
                        <a:t>Conquest of Canaan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crossing of Jordan</a:t>
                      </a:r>
                      <a:r>
                        <a:rPr lang="en-US" sz="1300" b="1" baseline="0" dirty="0"/>
                        <a:t> to Joshua’s death</a:t>
                      </a:r>
                      <a:endParaRPr lang="en-US" sz="1300" b="1" dirty="0"/>
                    </a:p>
                  </a:txBody>
                  <a:tcPr marL="68580" marR="68580" marT="34290" marB="34290">
                    <a:solidFill>
                      <a:schemeClr val="bg2"/>
                    </a:solidFill>
                  </a:tcPr>
                </a:tc>
                <a:tc>
                  <a:txBody>
                    <a:bodyPr/>
                    <a:lstStyle/>
                    <a:p>
                      <a:r>
                        <a:rPr lang="en-US" sz="1300" b="1" dirty="0"/>
                        <a:t>Josh. 1-24</a:t>
                      </a:r>
                    </a:p>
                  </a:txBody>
                  <a:tcPr marL="68580" marR="68580" marT="34290" marB="34290">
                    <a:solidFill>
                      <a:schemeClr val="bg2"/>
                    </a:solidFill>
                  </a:tcPr>
                </a:tc>
                <a:tc>
                  <a:txBody>
                    <a:bodyPr/>
                    <a:lstStyle/>
                    <a:p>
                      <a:pPr algn="ctr"/>
                      <a:r>
                        <a:rPr lang="en-US" sz="1300" b="1" dirty="0"/>
                        <a:t>51</a:t>
                      </a:r>
                    </a:p>
                  </a:txBody>
                  <a:tcPr marL="68580" marR="68580" marT="34290" marB="34290">
                    <a:solidFill>
                      <a:schemeClr val="bg2"/>
                    </a:solidFill>
                  </a:tcPr>
                </a:tc>
                <a:tc>
                  <a:txBody>
                    <a:bodyPr/>
                    <a:lstStyle/>
                    <a:p>
                      <a:r>
                        <a:rPr lang="en-US" sz="1300" b="1" dirty="0"/>
                        <a:t>Joshua</a:t>
                      </a:r>
                    </a:p>
                  </a:txBody>
                  <a:tcPr marL="68580" marR="68580" marT="34290" marB="34290">
                    <a:solidFill>
                      <a:schemeClr val="bg2"/>
                    </a:solidFill>
                  </a:tcPr>
                </a:tc>
                <a:extLst>
                  <a:ext uri="{0D108BD9-81ED-4DB2-BD59-A6C34878D82A}">
                    <a16:rowId xmlns:a16="http://schemas.microsoft.com/office/drawing/2014/main" val="10006"/>
                  </a:ext>
                </a:extLst>
              </a:tr>
              <a:tr h="363673">
                <a:tc>
                  <a:txBody>
                    <a:bodyPr/>
                    <a:lstStyle/>
                    <a:p>
                      <a:r>
                        <a:rPr lang="en-US" sz="1300" b="1" dirty="0"/>
                        <a:t>Judges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Joshua to King Saul</a:t>
                      </a:r>
                    </a:p>
                  </a:txBody>
                  <a:tcPr marL="68580" marR="68580" marT="34290" marB="34290">
                    <a:solidFill>
                      <a:schemeClr val="bg2"/>
                    </a:solidFill>
                  </a:tcPr>
                </a:tc>
                <a:tc>
                  <a:txBody>
                    <a:bodyPr/>
                    <a:lstStyle/>
                    <a:p>
                      <a:r>
                        <a:rPr lang="en-US" sz="1300" b="1" dirty="0"/>
                        <a:t>Ju,</a:t>
                      </a:r>
                      <a:r>
                        <a:rPr lang="en-US" sz="1300" b="1" baseline="0" dirty="0"/>
                        <a:t> Ruth, 1 Sa. 1-9</a:t>
                      </a:r>
                      <a:endParaRPr lang="en-US" sz="1300" b="1" dirty="0"/>
                    </a:p>
                  </a:txBody>
                  <a:tcPr marL="68580" marR="68580" marT="34290" marB="34290">
                    <a:solidFill>
                      <a:schemeClr val="bg2"/>
                    </a:solidFill>
                  </a:tcPr>
                </a:tc>
                <a:tc>
                  <a:txBody>
                    <a:bodyPr/>
                    <a:lstStyle/>
                    <a:p>
                      <a:pPr algn="ctr"/>
                      <a:r>
                        <a:rPr lang="en-US" sz="1300" b="1" dirty="0"/>
                        <a:t>305</a:t>
                      </a:r>
                    </a:p>
                  </a:txBody>
                  <a:tcPr marL="68580" marR="68580" marT="34290" marB="34290">
                    <a:solidFill>
                      <a:schemeClr val="bg2"/>
                    </a:solidFill>
                  </a:tcPr>
                </a:tc>
                <a:tc>
                  <a:txBody>
                    <a:bodyPr/>
                    <a:lstStyle/>
                    <a:p>
                      <a:r>
                        <a:rPr lang="en-US" sz="1300" b="1" dirty="0"/>
                        <a:t>Samuel</a:t>
                      </a:r>
                    </a:p>
                  </a:txBody>
                  <a:tcPr marL="68580" marR="68580" marT="34290" marB="34290">
                    <a:solidFill>
                      <a:schemeClr val="bg2"/>
                    </a:solidFill>
                  </a:tcPr>
                </a:tc>
                <a:extLst>
                  <a:ext uri="{0D108BD9-81ED-4DB2-BD59-A6C34878D82A}">
                    <a16:rowId xmlns:a16="http://schemas.microsoft.com/office/drawing/2014/main" val="10007"/>
                  </a:ext>
                </a:extLst>
              </a:tr>
              <a:tr h="576399">
                <a:tc>
                  <a:txBody>
                    <a:bodyPr/>
                    <a:lstStyle/>
                    <a:p>
                      <a:r>
                        <a:rPr lang="en-US" sz="1300" b="1" dirty="0"/>
                        <a:t>The United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lumMod val="90000"/>
                      </a:schemeClr>
                    </a:solidFill>
                  </a:tcPr>
                </a:tc>
                <a:tc>
                  <a:txBody>
                    <a:bodyPr/>
                    <a:lstStyle/>
                    <a:p>
                      <a:r>
                        <a:rPr lang="en-US" sz="1300" b="1" dirty="0"/>
                        <a:t>From</a:t>
                      </a:r>
                      <a:r>
                        <a:rPr lang="en-US" sz="1300" b="1" baseline="0" dirty="0"/>
                        <a:t> origin of kingdom to its division</a:t>
                      </a:r>
                      <a:endParaRPr lang="en-US" sz="1300" b="1" dirty="0"/>
                    </a:p>
                  </a:txBody>
                  <a:tcPr marL="68580" marR="68580" marT="34290" marB="34290">
                    <a:solidFill>
                      <a:schemeClr val="bg2">
                        <a:lumMod val="90000"/>
                      </a:schemeClr>
                    </a:solidFill>
                  </a:tcPr>
                </a:tc>
                <a:tc>
                  <a:txBody>
                    <a:bodyPr/>
                    <a:lstStyle/>
                    <a:p>
                      <a:r>
                        <a:rPr lang="en-US" sz="1300" b="1" dirty="0"/>
                        <a:t>1 Sa. 9-1 Ki. 11; 1 Chr. 10, 2 Chr. 9</a:t>
                      </a:r>
                    </a:p>
                  </a:txBody>
                  <a:tcPr marL="68580" marR="68580" marT="34290" marB="34290">
                    <a:solidFill>
                      <a:schemeClr val="bg2">
                        <a:lumMod val="90000"/>
                      </a:schemeClr>
                    </a:solidFill>
                  </a:tcPr>
                </a:tc>
                <a:tc>
                  <a:txBody>
                    <a:bodyPr/>
                    <a:lstStyle/>
                    <a:p>
                      <a:pPr algn="ctr"/>
                      <a:r>
                        <a:rPr lang="en-US" sz="1300" b="1" dirty="0"/>
                        <a:t>120</a:t>
                      </a:r>
                    </a:p>
                  </a:txBody>
                  <a:tcPr marL="68580" marR="68580" marT="34290" marB="34290">
                    <a:solidFill>
                      <a:schemeClr val="bg2">
                        <a:lumMod val="90000"/>
                      </a:schemeClr>
                    </a:solidFill>
                  </a:tcPr>
                </a:tc>
                <a:tc>
                  <a:txBody>
                    <a:bodyPr/>
                    <a:lstStyle/>
                    <a:p>
                      <a:r>
                        <a:rPr lang="en-US" sz="1300" b="1" dirty="0"/>
                        <a:t>David</a:t>
                      </a:r>
                    </a:p>
                  </a:txBody>
                  <a:tcPr marL="68580" marR="68580" marT="34290" marB="34290">
                    <a:solidFill>
                      <a:schemeClr val="bg2">
                        <a:lumMod val="90000"/>
                      </a:schemeClr>
                    </a:solidFill>
                  </a:tcPr>
                </a:tc>
                <a:extLst>
                  <a:ext uri="{0D108BD9-81ED-4DB2-BD59-A6C34878D82A}">
                    <a16:rowId xmlns:a16="http://schemas.microsoft.com/office/drawing/2014/main" val="10008"/>
                  </a:ext>
                </a:extLst>
              </a:tr>
              <a:tr h="385499">
                <a:tc>
                  <a:txBody>
                    <a:bodyPr/>
                    <a:lstStyle/>
                    <a:p>
                      <a:r>
                        <a:rPr lang="en-US" sz="1300" b="1" dirty="0"/>
                        <a:t>The Divided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lumMod val="90000"/>
                      </a:schemeClr>
                    </a:solidFill>
                  </a:tcPr>
                </a:tc>
                <a:tc>
                  <a:txBody>
                    <a:bodyPr/>
                    <a:lstStyle/>
                    <a:p>
                      <a:r>
                        <a:rPr lang="en-US" sz="1300" b="1" dirty="0"/>
                        <a:t>From</a:t>
                      </a:r>
                      <a:r>
                        <a:rPr lang="en-US" sz="1300" b="1" baseline="0" dirty="0"/>
                        <a:t> the division to the fall of Israel</a:t>
                      </a:r>
                      <a:endParaRPr lang="en-US" sz="1300" b="1" dirty="0"/>
                    </a:p>
                  </a:txBody>
                  <a:tcPr marL="68580" marR="68580" marT="34290" marB="34290">
                    <a:solidFill>
                      <a:schemeClr val="bg2">
                        <a:lumMod val="90000"/>
                      </a:schemeClr>
                    </a:solidFill>
                  </a:tcPr>
                </a:tc>
                <a:tc>
                  <a:txBody>
                    <a:bodyPr/>
                    <a:lstStyle/>
                    <a:p>
                      <a:r>
                        <a:rPr lang="en-US" sz="1300" b="1" dirty="0"/>
                        <a:t>1 Ki. 12-2 Ki. 20; 2 Chr. 10-32</a:t>
                      </a:r>
                    </a:p>
                  </a:txBody>
                  <a:tcPr marL="68580" marR="68580" marT="34290" marB="34290">
                    <a:solidFill>
                      <a:schemeClr val="bg2">
                        <a:lumMod val="90000"/>
                      </a:schemeClr>
                    </a:solidFill>
                  </a:tcPr>
                </a:tc>
                <a:tc>
                  <a:txBody>
                    <a:bodyPr/>
                    <a:lstStyle/>
                    <a:p>
                      <a:pPr algn="ctr"/>
                      <a:r>
                        <a:rPr lang="en-US" sz="1300" b="1" dirty="0"/>
                        <a:t>253</a:t>
                      </a:r>
                    </a:p>
                  </a:txBody>
                  <a:tcPr marL="68580" marR="68580" marT="34290" marB="34290">
                    <a:solidFill>
                      <a:schemeClr val="bg2">
                        <a:lumMod val="90000"/>
                      </a:schemeClr>
                    </a:solidFill>
                  </a:tcPr>
                </a:tc>
                <a:tc>
                  <a:txBody>
                    <a:bodyPr/>
                    <a:lstStyle/>
                    <a:p>
                      <a:r>
                        <a:rPr lang="en-US" sz="1300" b="1" dirty="0"/>
                        <a:t>Elijah</a:t>
                      </a:r>
                    </a:p>
                  </a:txBody>
                  <a:tcPr marL="68580" marR="68580" marT="34290" marB="34290">
                    <a:solidFill>
                      <a:schemeClr val="bg2">
                        <a:lumMod val="90000"/>
                      </a:schemeClr>
                    </a:solidFill>
                  </a:tcPr>
                </a:tc>
                <a:extLst>
                  <a:ext uri="{0D108BD9-81ED-4DB2-BD59-A6C34878D82A}">
                    <a16:rowId xmlns:a16="http://schemas.microsoft.com/office/drawing/2014/main" val="10009"/>
                  </a:ext>
                </a:extLst>
              </a:tr>
              <a:tr h="377607">
                <a:tc>
                  <a:txBody>
                    <a:bodyPr/>
                    <a:lstStyle/>
                    <a:p>
                      <a:r>
                        <a:rPr lang="en-US" sz="1300" b="1" dirty="0"/>
                        <a:t>Judah Alone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b="1" dirty="0"/>
                        <a:t>From fall of Israel</a:t>
                      </a:r>
                      <a:r>
                        <a:rPr lang="en-US" sz="1300" b="1" baseline="0" dirty="0"/>
                        <a:t> to the fall of Judah</a:t>
                      </a:r>
                      <a:endParaRPr lang="en-US" sz="1300" b="1" dirty="0"/>
                    </a:p>
                  </a:txBody>
                  <a:tcPr marL="68580" marR="68580" marT="34290" marB="34290">
                    <a:solidFill>
                      <a:srgbClr val="FFFF00"/>
                    </a:solidFill>
                  </a:tcPr>
                </a:tc>
                <a:tc>
                  <a:txBody>
                    <a:bodyPr/>
                    <a:lstStyle/>
                    <a:p>
                      <a:r>
                        <a:rPr lang="en-US" sz="1300" b="1" dirty="0"/>
                        <a:t>2 Ki. 21-25; 2 Chr. 10-32</a:t>
                      </a:r>
                    </a:p>
                  </a:txBody>
                  <a:tcPr marL="68580" marR="68580" marT="34290" marB="34290">
                    <a:solidFill>
                      <a:srgbClr val="FFFF00"/>
                    </a:solidFill>
                  </a:tcPr>
                </a:tc>
                <a:tc>
                  <a:txBody>
                    <a:bodyPr/>
                    <a:lstStyle/>
                    <a:p>
                      <a:pPr algn="ctr"/>
                      <a:r>
                        <a:rPr lang="en-US" sz="1300" b="1" dirty="0"/>
                        <a:t>125</a:t>
                      </a:r>
                    </a:p>
                  </a:txBody>
                  <a:tcPr marL="68580" marR="68580" marT="34290" marB="34290">
                    <a:solidFill>
                      <a:srgbClr val="FFFF00"/>
                    </a:solidFill>
                  </a:tcPr>
                </a:tc>
                <a:tc>
                  <a:txBody>
                    <a:bodyPr/>
                    <a:lstStyle/>
                    <a:p>
                      <a:r>
                        <a:rPr lang="en-US" sz="1300" b="1" dirty="0"/>
                        <a:t>Josiah</a:t>
                      </a:r>
                    </a:p>
                  </a:txBody>
                  <a:tcPr marL="68580" marR="68580" marT="34290" marB="34290">
                    <a:solidFill>
                      <a:srgbClr val="FFFF00"/>
                    </a:solidFill>
                  </a:tcPr>
                </a:tc>
                <a:extLst>
                  <a:ext uri="{0D108BD9-81ED-4DB2-BD59-A6C34878D82A}">
                    <a16:rowId xmlns:a16="http://schemas.microsoft.com/office/drawing/2014/main" val="10010"/>
                  </a:ext>
                </a:extLst>
              </a:tr>
              <a:tr h="407011">
                <a:tc>
                  <a:txBody>
                    <a:bodyPr/>
                    <a:lstStyle/>
                    <a:p>
                      <a:r>
                        <a:rPr lang="en-US" sz="1300" b="1"/>
                        <a:t>Babylonian Captivity</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b="1" dirty="0"/>
                        <a:t>From the fall of Judah to</a:t>
                      </a:r>
                      <a:r>
                        <a:rPr lang="en-US" sz="1300" b="1" baseline="0" dirty="0"/>
                        <a:t> the return</a:t>
                      </a:r>
                      <a:endParaRPr lang="en-US" sz="1300" b="1" dirty="0"/>
                    </a:p>
                  </a:txBody>
                  <a:tcPr marL="68580" marR="68580" marT="34290" marB="34290">
                    <a:solidFill>
                      <a:srgbClr val="FFFF00"/>
                    </a:solidFill>
                  </a:tcPr>
                </a:tc>
                <a:tc>
                  <a:txBody>
                    <a:bodyPr/>
                    <a:lstStyle/>
                    <a:p>
                      <a:r>
                        <a:rPr lang="en-US" sz="1300" b="1" dirty="0"/>
                        <a:t>2 Ki. 25-8- 21;</a:t>
                      </a:r>
                      <a:r>
                        <a:rPr lang="en-US" sz="1300" b="1" baseline="0" dirty="0"/>
                        <a:t> Dan. 1-6</a:t>
                      </a:r>
                      <a:endParaRPr lang="en-US" sz="1300" b="1" dirty="0"/>
                    </a:p>
                  </a:txBody>
                  <a:tcPr marL="68580" marR="68580" marT="34290" marB="34290">
                    <a:solidFill>
                      <a:srgbClr val="FFFF00"/>
                    </a:solidFill>
                  </a:tcPr>
                </a:tc>
                <a:tc>
                  <a:txBody>
                    <a:bodyPr/>
                    <a:lstStyle/>
                    <a:p>
                      <a:pPr algn="ctr"/>
                      <a:r>
                        <a:rPr lang="en-US" sz="1300" b="1" dirty="0"/>
                        <a:t>70</a:t>
                      </a:r>
                    </a:p>
                  </a:txBody>
                  <a:tcPr marL="68580" marR="68580" marT="34290" marB="34290">
                    <a:solidFill>
                      <a:srgbClr val="FFFF00"/>
                    </a:solidFill>
                  </a:tcPr>
                </a:tc>
                <a:tc>
                  <a:txBody>
                    <a:bodyPr/>
                    <a:lstStyle/>
                    <a:p>
                      <a:r>
                        <a:rPr lang="en-US" sz="1300" b="1" dirty="0"/>
                        <a:t>Daniel</a:t>
                      </a:r>
                    </a:p>
                  </a:txBody>
                  <a:tcPr marL="68580" marR="68580" marT="34290" marB="34290">
                    <a:solidFill>
                      <a:srgbClr val="FFFF00"/>
                    </a:solidFill>
                  </a:tcPr>
                </a:tc>
                <a:extLst>
                  <a:ext uri="{0D108BD9-81ED-4DB2-BD59-A6C34878D82A}">
                    <a16:rowId xmlns:a16="http://schemas.microsoft.com/office/drawing/2014/main" val="10011"/>
                  </a:ext>
                </a:extLst>
              </a:tr>
              <a:tr h="363673">
                <a:tc>
                  <a:txBody>
                    <a:bodyPr/>
                    <a:lstStyle/>
                    <a:p>
                      <a:r>
                        <a:rPr lang="en-US" sz="1300" b="1" dirty="0"/>
                        <a:t>Restoration of the Jews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lumMod val="90000"/>
                      </a:schemeClr>
                    </a:solidFill>
                  </a:tcPr>
                </a:tc>
                <a:tc>
                  <a:txBody>
                    <a:bodyPr/>
                    <a:lstStyle/>
                    <a:p>
                      <a:r>
                        <a:rPr lang="en-US" sz="1300" b="1" dirty="0"/>
                        <a:t>From</a:t>
                      </a:r>
                      <a:r>
                        <a:rPr lang="en-US" sz="1300" b="1" baseline="0" dirty="0"/>
                        <a:t> the return to end of OT history</a:t>
                      </a:r>
                      <a:endParaRPr lang="en-US" sz="1300" b="1" dirty="0"/>
                    </a:p>
                  </a:txBody>
                  <a:tcPr marL="68580" marR="68580" marT="34290" marB="34290">
                    <a:solidFill>
                      <a:schemeClr val="bg2">
                        <a:lumMod val="90000"/>
                      </a:schemeClr>
                    </a:solidFill>
                  </a:tcPr>
                </a:tc>
                <a:tc>
                  <a:txBody>
                    <a:bodyPr/>
                    <a:lstStyle/>
                    <a:p>
                      <a:r>
                        <a:rPr lang="en-US" sz="1300" b="1" dirty="0"/>
                        <a:t>Ezra, Nehemiah</a:t>
                      </a:r>
                    </a:p>
                  </a:txBody>
                  <a:tcPr marL="68580" marR="68580" marT="34290" marB="34290">
                    <a:solidFill>
                      <a:schemeClr val="bg2">
                        <a:lumMod val="90000"/>
                      </a:schemeClr>
                    </a:solidFill>
                  </a:tcPr>
                </a:tc>
                <a:tc>
                  <a:txBody>
                    <a:bodyPr/>
                    <a:lstStyle/>
                    <a:p>
                      <a:pPr algn="ctr"/>
                      <a:r>
                        <a:rPr lang="en-US" sz="1300" b="1" dirty="0"/>
                        <a:t>92</a:t>
                      </a:r>
                    </a:p>
                  </a:txBody>
                  <a:tcPr marL="68580" marR="68580" marT="34290" marB="34290">
                    <a:solidFill>
                      <a:schemeClr val="bg2">
                        <a:lumMod val="90000"/>
                      </a:schemeClr>
                    </a:solidFill>
                  </a:tcPr>
                </a:tc>
                <a:tc>
                  <a:txBody>
                    <a:bodyPr/>
                    <a:lstStyle/>
                    <a:p>
                      <a:r>
                        <a:rPr lang="en-US" sz="1300" b="1" dirty="0"/>
                        <a:t>Ezra</a:t>
                      </a:r>
                    </a:p>
                  </a:txBody>
                  <a:tcPr marL="68580" marR="68580" marT="34290" marB="34290">
                    <a:solidFill>
                      <a:schemeClr val="bg2">
                        <a:lumMod val="90000"/>
                      </a:schemeClr>
                    </a:solidFill>
                  </a:tcPr>
                </a:tc>
                <a:extLst>
                  <a:ext uri="{0D108BD9-81ED-4DB2-BD59-A6C34878D82A}">
                    <a16:rowId xmlns:a16="http://schemas.microsoft.com/office/drawing/2014/main" val="10012"/>
                  </a:ext>
                </a:extLst>
              </a:tr>
              <a:tr h="576901">
                <a:tc>
                  <a:txBody>
                    <a:bodyPr/>
                    <a:lstStyle/>
                    <a:p>
                      <a:r>
                        <a:rPr lang="en-US" sz="1300" b="1" dirty="0"/>
                        <a:t>Between the Testaments</a:t>
                      </a:r>
                      <a:endParaRPr lang="en-US" sz="1300" b="1" dirty="0">
                        <a:latin typeface="Abadi MT Condensed Extra Bold" charset="0"/>
                        <a:ea typeface="Abadi MT Condensed Extra Bold" charset="0"/>
                        <a:cs typeface="Abadi MT Condensed Extra Bold" charset="0"/>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a:t>From end</a:t>
                      </a:r>
                      <a:r>
                        <a:rPr lang="en-US" sz="1300" b="1" baseline="0" dirty="0"/>
                        <a:t> of OT to the beginning of the NT</a:t>
                      </a:r>
                      <a:endParaRPr lang="en-US" sz="1300" b="1" dirty="0"/>
                    </a:p>
                    <a:p>
                      <a:endParaRPr lang="en-US" sz="600" b="1" dirty="0"/>
                    </a:p>
                  </a:txBody>
                  <a:tcPr marL="68580" marR="68580" marT="34290" marB="34290"/>
                </a:tc>
                <a:tc>
                  <a:txBody>
                    <a:bodyPr/>
                    <a:lstStyle/>
                    <a:p>
                      <a:r>
                        <a:rPr lang="en-US" sz="1300" b="1" dirty="0"/>
                        <a:t>None</a:t>
                      </a:r>
                    </a:p>
                  </a:txBody>
                  <a:tcPr marL="68580" marR="68580" marT="34290" marB="34290"/>
                </a:tc>
                <a:tc>
                  <a:txBody>
                    <a:bodyPr/>
                    <a:lstStyle/>
                    <a:p>
                      <a:pPr algn="ctr"/>
                      <a:r>
                        <a:rPr lang="en-US" sz="1300" b="1" dirty="0"/>
                        <a:t>400</a:t>
                      </a:r>
                    </a:p>
                  </a:txBody>
                  <a:tcPr marL="68580" marR="68580" marT="34290" marB="34290"/>
                </a:tc>
                <a:tc>
                  <a:txBody>
                    <a:bodyPr/>
                    <a:lstStyle/>
                    <a:p>
                      <a:r>
                        <a:rPr lang="en-US" sz="1300" b="1" dirty="0"/>
                        <a:t>Judas Maccabe</a:t>
                      </a:r>
                    </a:p>
                  </a:txBody>
                  <a:tcPr marL="68580" marR="68580" marT="34290" marB="34290"/>
                </a:tc>
                <a:extLst>
                  <a:ext uri="{0D108BD9-81ED-4DB2-BD59-A6C34878D82A}">
                    <a16:rowId xmlns:a16="http://schemas.microsoft.com/office/drawing/2014/main" val="10013"/>
                  </a:ext>
                </a:extLst>
              </a:tr>
              <a:tr h="363673">
                <a:tc>
                  <a:txBody>
                    <a:bodyPr/>
                    <a:lstStyle/>
                    <a:p>
                      <a:r>
                        <a:rPr lang="en-US" sz="1300" b="1" dirty="0"/>
                        <a:t>Life of Christ</a:t>
                      </a:r>
                      <a:endParaRPr lang="en-US" sz="1300" b="1"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b="1" dirty="0"/>
                        <a:t>From birth of Jesus to ascension</a:t>
                      </a:r>
                    </a:p>
                  </a:txBody>
                  <a:tcPr marL="68580" marR="68580" marT="34290" marB="34290"/>
                </a:tc>
                <a:tc>
                  <a:txBody>
                    <a:bodyPr/>
                    <a:lstStyle/>
                    <a:p>
                      <a:r>
                        <a:rPr lang="en-US" sz="1300" b="1" dirty="0"/>
                        <a:t>Mt-Jhn 21; Acts1</a:t>
                      </a:r>
                    </a:p>
                  </a:txBody>
                  <a:tcPr marL="68580" marR="68580" marT="34290" marB="34290"/>
                </a:tc>
                <a:tc>
                  <a:txBody>
                    <a:bodyPr/>
                    <a:lstStyle/>
                    <a:p>
                      <a:pPr algn="ctr"/>
                      <a:r>
                        <a:rPr lang="en-US" sz="1300" b="1" dirty="0"/>
                        <a:t>34</a:t>
                      </a:r>
                    </a:p>
                  </a:txBody>
                  <a:tcPr marL="68580" marR="68580" marT="34290" marB="34290"/>
                </a:tc>
                <a:tc>
                  <a:txBody>
                    <a:bodyPr/>
                    <a:lstStyle/>
                    <a:p>
                      <a:r>
                        <a:rPr lang="en-US" sz="1300" b="1" dirty="0"/>
                        <a:t>Jesus</a:t>
                      </a:r>
                    </a:p>
                  </a:txBody>
                  <a:tcPr marL="68580" marR="68580" marT="34290" marB="34290"/>
                </a:tc>
                <a:extLst>
                  <a:ext uri="{0D108BD9-81ED-4DB2-BD59-A6C34878D82A}">
                    <a16:rowId xmlns:a16="http://schemas.microsoft.com/office/drawing/2014/main" val="10014"/>
                  </a:ext>
                </a:extLst>
              </a:tr>
              <a:tr h="498817">
                <a:tc>
                  <a:txBody>
                    <a:bodyPr/>
                    <a:lstStyle/>
                    <a:p>
                      <a:r>
                        <a:rPr lang="en-US" sz="1300" b="1" dirty="0"/>
                        <a:t>The Church</a:t>
                      </a:r>
                      <a:endParaRPr lang="en-US" sz="1300" b="1"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b="1" dirty="0"/>
                        <a:t>From ascension to death of Paul (96 AD approx.)</a:t>
                      </a:r>
                    </a:p>
                  </a:txBody>
                  <a:tcPr marL="68580" marR="68580" marT="34290" marB="34290"/>
                </a:tc>
                <a:tc>
                  <a:txBody>
                    <a:bodyPr/>
                    <a:lstStyle/>
                    <a:p>
                      <a:r>
                        <a:rPr lang="en-US" sz="1300" b="1" dirty="0"/>
                        <a:t>Acts 2-Revelation</a:t>
                      </a:r>
                    </a:p>
                  </a:txBody>
                  <a:tcPr marL="68580" marR="68580" marT="34290" marB="34290"/>
                </a:tc>
                <a:tc>
                  <a:txBody>
                    <a:bodyPr/>
                    <a:lstStyle/>
                    <a:p>
                      <a:pPr algn="ctr"/>
                      <a:r>
                        <a:rPr lang="en-US" sz="1300" b="1" dirty="0"/>
                        <a:t>70</a:t>
                      </a:r>
                    </a:p>
                  </a:txBody>
                  <a:tcPr marL="68580" marR="68580" marT="34290" marB="34290"/>
                </a:tc>
                <a:tc>
                  <a:txBody>
                    <a:bodyPr/>
                    <a:lstStyle/>
                    <a:p>
                      <a:r>
                        <a:rPr lang="en-US" sz="1300" b="1" dirty="0"/>
                        <a:t>Paul</a:t>
                      </a:r>
                    </a:p>
                  </a:txBody>
                  <a:tcPr marL="68580" marR="68580" marT="34290" marB="34290"/>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3710254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B2B0D-1E99-0340-9BD0-10A16BA64A11}"/>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AB5BCAF6-1CE7-6547-930C-488B53B6167A}"/>
              </a:ext>
            </a:extLst>
          </p:cNvPr>
          <p:cNvSpPr>
            <a:spLocks noGrp="1"/>
          </p:cNvSpPr>
          <p:nvPr>
            <p:ph idx="1"/>
          </p:nvPr>
        </p:nvSpPr>
        <p:spPr/>
        <p:txBody>
          <a:bodyPr>
            <a:normAutofit fontScale="77500" lnSpcReduction="20000"/>
          </a:bodyPr>
          <a:lstStyle/>
          <a:p>
            <a:r>
              <a:rPr lang="en-US" sz="3100" dirty="0"/>
              <a:t>The writer of Ecclesiastes wrote, “</a:t>
            </a:r>
            <a:r>
              <a:rPr lang="en-US" sz="3100" i="1" dirty="0"/>
              <a:t>it is better to go to the house of mourning than to go to the house of feasting, for this is the end of all mankind, and the living will lay it to heart</a:t>
            </a:r>
            <a:r>
              <a:rPr lang="en-US" sz="3100" dirty="0"/>
              <a:t>” (“and the living takes it to heart” NIV).  He continues, “</a:t>
            </a:r>
            <a:r>
              <a:rPr lang="en-US" sz="3100" i="1" dirty="0"/>
              <a:t>The heart of the wise is in the house of mourning, but the heart of fools is in the house of mirth</a:t>
            </a:r>
            <a:r>
              <a:rPr lang="en-US" sz="3100" dirty="0"/>
              <a:t>” (7:4).  </a:t>
            </a:r>
          </a:p>
          <a:p>
            <a:pPr marL="118872" indent="0">
              <a:buNone/>
            </a:pPr>
            <a:endParaRPr lang="en-US" sz="3100" dirty="0"/>
          </a:p>
          <a:p>
            <a:r>
              <a:rPr lang="en-US" sz="3100" dirty="0"/>
              <a:t>Lamentation is an extended period of mourning or laments.  This small book wears the shroud of grief, echoing a message of the consequences of sin.  From the very beginning, the lonely city of Jerusalem is portrayed as a woman who weeps bitterly, who sits as a grief-stricken widow under harsh servitude, distress and mourning (1:1-3).  Every sentiment is the cry of a broken heart.</a:t>
            </a:r>
          </a:p>
          <a:p>
            <a:endParaRPr lang="en-US" sz="3100" dirty="0"/>
          </a:p>
          <a:p>
            <a:pPr marL="118872" indent="0">
              <a:buNone/>
            </a:pPr>
            <a:endParaRPr lang="en-US" dirty="0"/>
          </a:p>
        </p:txBody>
      </p:sp>
    </p:spTree>
    <p:extLst>
      <p:ext uri="{BB962C8B-B14F-4D97-AF65-F5344CB8AC3E}">
        <p14:creationId xmlns:p14="http://schemas.microsoft.com/office/powerpoint/2010/main" val="2383116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4B4AA-C4F9-1540-8532-D30786C0195D}"/>
              </a:ext>
            </a:extLst>
          </p:cNvPr>
          <p:cNvSpPr>
            <a:spLocks noGrp="1"/>
          </p:cNvSpPr>
          <p:nvPr>
            <p:ph type="title"/>
          </p:nvPr>
        </p:nvSpPr>
        <p:spPr/>
        <p:txBody>
          <a:bodyPr>
            <a:normAutofit/>
          </a:bodyPr>
          <a:lstStyle/>
          <a:p>
            <a:r>
              <a:rPr lang="en-US" sz="3200" dirty="0">
                <a:solidFill>
                  <a:schemeClr val="accent1"/>
                </a:solidFill>
              </a:rPr>
              <a:t>Who wrote the book?</a:t>
            </a:r>
          </a:p>
        </p:txBody>
      </p:sp>
      <p:sp>
        <p:nvSpPr>
          <p:cNvPr id="3" name="Content Placeholder 2">
            <a:extLst>
              <a:ext uri="{FF2B5EF4-FFF2-40B4-BE49-F238E27FC236}">
                <a16:creationId xmlns:a16="http://schemas.microsoft.com/office/drawing/2014/main" id="{FE0DFB63-8704-4449-AA89-E7D92471C1D3}"/>
              </a:ext>
            </a:extLst>
          </p:cNvPr>
          <p:cNvSpPr>
            <a:spLocks noGrp="1"/>
          </p:cNvSpPr>
          <p:nvPr>
            <p:ph idx="1"/>
          </p:nvPr>
        </p:nvSpPr>
        <p:spPr>
          <a:xfrm>
            <a:off x="200024" y="1408176"/>
            <a:ext cx="8791575" cy="5449824"/>
          </a:xfrm>
        </p:spPr>
        <p:txBody>
          <a:bodyPr>
            <a:normAutofit lnSpcReduction="10000"/>
          </a:bodyPr>
          <a:lstStyle/>
          <a:p>
            <a:pPr marL="89154" indent="0">
              <a:buNone/>
            </a:pPr>
            <a:r>
              <a:rPr lang="en-US" sz="2200" dirty="0"/>
              <a:t>While the author of Lamentations remains nameless within the book, strong evidence from both inside and outside the text points to the prophet Jeremiah as the author.  Both Jewish and Christian tradition ascribe authorship to Jeremiah, and the Septuagint—the Greek translation of the Old Testament—even adds a note asserting Jeremiah as the writer of the book.  In addition, when the early Christian church father Jerome translated the Bible into Latin, he added a note claiming Jeremiah as the author of Lamentations.</a:t>
            </a:r>
          </a:p>
          <a:p>
            <a:pPr marL="89154" indent="0">
              <a:buNone/>
            </a:pPr>
            <a:endParaRPr lang="en-US" sz="2200" dirty="0"/>
          </a:p>
          <a:p>
            <a:pPr marL="89154" indent="0">
              <a:buNone/>
            </a:pPr>
            <a:r>
              <a:rPr lang="en-US" sz="2200" dirty="0"/>
              <a:t>Interestingly, the original name of the book in Hebrew, </a:t>
            </a:r>
            <a:r>
              <a:rPr lang="en-US" sz="2200" i="1" dirty="0" err="1"/>
              <a:t>ekah</a:t>
            </a:r>
            <a:r>
              <a:rPr lang="en-US" sz="2200" dirty="0"/>
              <a:t>, can be translated “Alas!” or “How,” giving the sense of weeping or lamenting over some sad event (see 1:1).  Later readers and translators substituted in the title “Lamentations” because of its clearer and more evocative meaning. It’s this idea of lamenting that, for many, links Jeremiah to the book. Not only does the author of the book witness the results of the recent destruction of Jerusalem, he seems to have witnessed the invasion itself (Lam. 1:13–15).  Jeremiah was present for both events.</a:t>
            </a:r>
          </a:p>
        </p:txBody>
      </p:sp>
    </p:spTree>
    <p:extLst>
      <p:ext uri="{BB962C8B-B14F-4D97-AF65-F5344CB8AC3E}">
        <p14:creationId xmlns:p14="http://schemas.microsoft.com/office/powerpoint/2010/main" val="1923143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DED9F-1068-BA4E-B022-BB24E4828DDE}"/>
              </a:ext>
            </a:extLst>
          </p:cNvPr>
          <p:cNvSpPr>
            <a:spLocks noGrp="1"/>
          </p:cNvSpPr>
          <p:nvPr>
            <p:ph type="title"/>
          </p:nvPr>
        </p:nvSpPr>
        <p:spPr/>
        <p:txBody>
          <a:bodyPr>
            <a:normAutofit fontScale="90000"/>
          </a:bodyPr>
          <a:lstStyle/>
          <a:p>
            <a:br>
              <a:rPr lang="en-US" dirty="0"/>
            </a:br>
            <a:br>
              <a:rPr lang="en-US" dirty="0"/>
            </a:br>
            <a:r>
              <a:rPr lang="en-US" dirty="0"/>
              <a:t>Where are we?</a:t>
            </a:r>
            <a:br>
              <a:rPr lang="en-US" dirty="0"/>
            </a:br>
            <a:br>
              <a:rPr lang="en-US" dirty="0"/>
            </a:br>
            <a:endParaRPr lang="en-US" dirty="0"/>
          </a:p>
        </p:txBody>
      </p:sp>
      <p:sp>
        <p:nvSpPr>
          <p:cNvPr id="3" name="Content Placeholder 2">
            <a:extLst>
              <a:ext uri="{FF2B5EF4-FFF2-40B4-BE49-F238E27FC236}">
                <a16:creationId xmlns:a16="http://schemas.microsoft.com/office/drawing/2014/main" id="{8EA00623-DEB2-6948-8A55-5933A9CAF769}"/>
              </a:ext>
            </a:extLst>
          </p:cNvPr>
          <p:cNvSpPr>
            <a:spLocks noGrp="1"/>
          </p:cNvSpPr>
          <p:nvPr>
            <p:ph idx="1"/>
          </p:nvPr>
        </p:nvSpPr>
        <p:spPr>
          <a:xfrm>
            <a:off x="152400" y="1600200"/>
            <a:ext cx="8839200" cy="5257800"/>
          </a:xfrm>
        </p:spPr>
        <p:txBody>
          <a:bodyPr>
            <a:normAutofit fontScale="92500" lnSpcReduction="20000"/>
          </a:bodyPr>
          <a:lstStyle/>
          <a:p>
            <a:r>
              <a:rPr lang="en-US" sz="2400" dirty="0"/>
              <a:t>Jerusalem was destroyed by the Babylonians in the eleventh year, fourth month, and ninth day of the reign of King Zedekiah (Jer. 39:1-9).  That event, with its aftermath, precipitated the writing of this Book.    </a:t>
            </a:r>
          </a:p>
          <a:p>
            <a:r>
              <a:rPr lang="en-US" sz="2400" dirty="0"/>
              <a:t>Despite the warnings of Jeremiah the people were unprepared for the disaster (Jer. 5:11-13; 16:10; 37:9-10).  They believed that </a:t>
            </a:r>
            <a:r>
              <a:rPr lang="en-US" sz="2400" dirty="0" err="1"/>
              <a:t>Jersualem</a:t>
            </a:r>
            <a:r>
              <a:rPr lang="en-US" sz="2400" dirty="0"/>
              <a:t> - the city of David - would never fall (see 2 Kings 19:14-37, esp. verses 32-34).</a:t>
            </a:r>
          </a:p>
          <a:p>
            <a:r>
              <a:rPr lang="en-US" sz="2400" dirty="0"/>
              <a:t>The title of the Book (</a:t>
            </a:r>
            <a:r>
              <a:rPr lang="en-US" sz="2400" i="1" dirty="0" err="1"/>
              <a:t>eykah</a:t>
            </a:r>
            <a:r>
              <a:rPr lang="en-US" sz="2400" dirty="0"/>
              <a:t>) appropriately describes the people’s (and Jeremiah’s) reaction…”Alas” or ”How?”   This represents the stunned reaction of the people.  The defeat was thorough and brutal.  </a:t>
            </a:r>
          </a:p>
          <a:p>
            <a:r>
              <a:rPr lang="en-US" sz="2400" dirty="0"/>
              <a:t>Jeremiah looks back and laments, “</a:t>
            </a:r>
            <a:r>
              <a:rPr lang="en-US" sz="2400" i="1" dirty="0"/>
              <a:t>How lonely sits the city that was full of people</a:t>
            </a:r>
            <a:r>
              <a:rPr lang="en-US" sz="2400" dirty="0"/>
              <a:t>!” (Lam. 1:1),.  </a:t>
            </a:r>
          </a:p>
          <a:p>
            <a:r>
              <a:rPr lang="en-US" sz="2400" dirty="0"/>
              <a:t>Jeremiah walked through the streets and alleys of the Holy City and saw nothing but pain, suffering, and destruction in the wake of the Babylonian invasion of 586 BC.</a:t>
            </a:r>
          </a:p>
          <a:p>
            <a:r>
              <a:rPr lang="en-US" sz="2400" dirty="0"/>
              <a:t>It makes sense to date the book as close to the invasion as possible, meaning late 586 BC or early 585 BC, due to the raw emotion Jeremiah expresses throughout its pages.</a:t>
            </a:r>
          </a:p>
        </p:txBody>
      </p:sp>
    </p:spTree>
    <p:extLst>
      <p:ext uri="{BB962C8B-B14F-4D97-AF65-F5344CB8AC3E}">
        <p14:creationId xmlns:p14="http://schemas.microsoft.com/office/powerpoint/2010/main" val="2572115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804FF-E489-4947-8CE4-1E572534ACEA}"/>
              </a:ext>
            </a:extLst>
          </p:cNvPr>
          <p:cNvSpPr>
            <a:spLocks noGrp="1"/>
          </p:cNvSpPr>
          <p:nvPr>
            <p:ph type="title"/>
          </p:nvPr>
        </p:nvSpPr>
        <p:spPr/>
        <p:txBody>
          <a:bodyPr>
            <a:normAutofit fontScale="90000"/>
          </a:bodyPr>
          <a:lstStyle/>
          <a:p>
            <a:br>
              <a:rPr lang="en-US" dirty="0"/>
            </a:br>
            <a:br>
              <a:rPr lang="en-US" dirty="0"/>
            </a:br>
            <a:r>
              <a:rPr lang="en-US" dirty="0"/>
              <a:t>Why is Lamentations so important?</a:t>
            </a:r>
            <a:br>
              <a:rPr lang="en-US" dirty="0"/>
            </a:br>
            <a:br>
              <a:rPr lang="en-US" dirty="0"/>
            </a:br>
            <a:endParaRPr lang="en-US" dirty="0"/>
          </a:p>
        </p:txBody>
      </p:sp>
      <p:sp>
        <p:nvSpPr>
          <p:cNvPr id="3" name="Content Placeholder 2">
            <a:extLst>
              <a:ext uri="{FF2B5EF4-FFF2-40B4-BE49-F238E27FC236}">
                <a16:creationId xmlns:a16="http://schemas.microsoft.com/office/drawing/2014/main" id="{ED7D000C-4BCA-8144-A461-DD86E21939AD}"/>
              </a:ext>
            </a:extLst>
          </p:cNvPr>
          <p:cNvSpPr>
            <a:spLocks noGrp="1"/>
          </p:cNvSpPr>
          <p:nvPr>
            <p:ph idx="1"/>
          </p:nvPr>
        </p:nvSpPr>
        <p:spPr>
          <a:xfrm>
            <a:off x="76200" y="1408176"/>
            <a:ext cx="8991600" cy="5294376"/>
          </a:xfrm>
        </p:spPr>
        <p:txBody>
          <a:bodyPr>
            <a:normAutofit fontScale="32500" lnSpcReduction="20000"/>
          </a:bodyPr>
          <a:lstStyle/>
          <a:p>
            <a:r>
              <a:rPr lang="en-US" sz="6200" dirty="0"/>
              <a:t>This book is filled with tears and sorrow.  It is a hymn of heartache.  It is a psalm of sadness.  It is a symphony of sorrow.  Lamentations has been called the “wailing wall” of the Bible.  </a:t>
            </a:r>
          </a:p>
          <a:p>
            <a:r>
              <a:rPr lang="en-US" sz="6200" dirty="0"/>
              <a:t>Jeremiah witnessed the utter destruction of Jerusalem.  As he saw it burn he sat down in the warm ashes and hot tears streamed down his face as he sat among the rubble and ruin of Jerusalem, weeping as he writes these words.  </a:t>
            </a:r>
          </a:p>
          <a:p>
            <a:r>
              <a:rPr lang="en-US" sz="6200" dirty="0"/>
              <a:t>As the verses of Lamentations accumulate, readers cannot help but wonder how many different ways Jeremiah could describe the desolation of the once proud city. </a:t>
            </a:r>
          </a:p>
          <a:p>
            <a:pPr lvl="1">
              <a:buFont typeface="Wingdings" pitchFamily="2" charset="2"/>
              <a:buChar char="Ø"/>
            </a:pPr>
            <a:r>
              <a:rPr lang="en-US" sz="6200" dirty="0"/>
              <a:t>Children begged food from their mothers (Lamentations 2:12)</a:t>
            </a:r>
          </a:p>
          <a:p>
            <a:pPr lvl="1">
              <a:buFont typeface="Wingdings" pitchFamily="2" charset="2"/>
              <a:buChar char="Ø"/>
            </a:pPr>
            <a:r>
              <a:rPr lang="en-US" sz="6200" dirty="0"/>
              <a:t>Young men and women were cut down by swords (2:21)</a:t>
            </a:r>
          </a:p>
          <a:p>
            <a:pPr lvl="1">
              <a:buFont typeface="Wingdings" pitchFamily="2" charset="2"/>
              <a:buChar char="Ø"/>
            </a:pPr>
            <a:r>
              <a:rPr lang="en-US" sz="6200" dirty="0"/>
              <a:t>Formerly compassionate mothers used their children for food (4:10). </a:t>
            </a:r>
          </a:p>
          <a:p>
            <a:pPr lvl="1">
              <a:buFont typeface="Wingdings" pitchFamily="2" charset="2"/>
              <a:buChar char="Ø"/>
            </a:pPr>
            <a:r>
              <a:rPr lang="en-US" sz="6200" dirty="0"/>
              <a:t>Even the city’s roads mourned over its condition (1:4)! </a:t>
            </a:r>
          </a:p>
          <a:p>
            <a:r>
              <a:rPr lang="en-US" sz="6200" dirty="0"/>
              <a:t>Jeremiah could not help but acknowledge the abject state of this city, piled with rubble.</a:t>
            </a:r>
          </a:p>
          <a:p>
            <a:r>
              <a:rPr lang="en-US" sz="6200" dirty="0"/>
              <a:t>Speaking in the first person, Jeremiah pictured himself captured in a besieged city, without anyone to hear his prayers, and as a target for the arrows of the enemy (3:7–8, 12). Yet even in this seemingly hopeless situation, he somehow found hope in the Lord (3:21–24).</a:t>
            </a:r>
          </a:p>
          <a:p>
            <a:endParaRPr lang="en-US" sz="4200" dirty="0"/>
          </a:p>
          <a:p>
            <a:endParaRPr lang="en-US" dirty="0"/>
          </a:p>
        </p:txBody>
      </p:sp>
    </p:spTree>
    <p:extLst>
      <p:ext uri="{BB962C8B-B14F-4D97-AF65-F5344CB8AC3E}">
        <p14:creationId xmlns:p14="http://schemas.microsoft.com/office/powerpoint/2010/main" val="2133761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6E27A-7592-6B4D-8422-3450881FC380}"/>
              </a:ext>
            </a:extLst>
          </p:cNvPr>
          <p:cNvSpPr>
            <a:spLocks noGrp="1"/>
          </p:cNvSpPr>
          <p:nvPr>
            <p:ph type="title"/>
          </p:nvPr>
        </p:nvSpPr>
        <p:spPr/>
        <p:txBody>
          <a:bodyPr>
            <a:normAutofit/>
          </a:bodyPr>
          <a:lstStyle/>
          <a:p>
            <a:r>
              <a:rPr lang="en-US" sz="3200" dirty="0">
                <a:solidFill>
                  <a:schemeClr val="accent1"/>
                </a:solidFill>
              </a:rPr>
              <a:t>What's the point?</a:t>
            </a:r>
          </a:p>
        </p:txBody>
      </p:sp>
      <p:sp>
        <p:nvSpPr>
          <p:cNvPr id="3" name="Content Placeholder 2">
            <a:extLst>
              <a:ext uri="{FF2B5EF4-FFF2-40B4-BE49-F238E27FC236}">
                <a16:creationId xmlns:a16="http://schemas.microsoft.com/office/drawing/2014/main" id="{A2B5B166-BD38-4E43-BA46-E21795698B86}"/>
              </a:ext>
            </a:extLst>
          </p:cNvPr>
          <p:cNvSpPr>
            <a:spLocks noGrp="1"/>
          </p:cNvSpPr>
          <p:nvPr>
            <p:ph idx="1"/>
          </p:nvPr>
        </p:nvSpPr>
        <p:spPr>
          <a:xfrm>
            <a:off x="114300" y="1379438"/>
            <a:ext cx="8915400" cy="6059424"/>
          </a:xfrm>
        </p:spPr>
        <p:txBody>
          <a:bodyPr>
            <a:noAutofit/>
          </a:bodyPr>
          <a:lstStyle/>
          <a:p>
            <a:pPr marL="89154" indent="0">
              <a:buNone/>
            </a:pPr>
            <a:r>
              <a:rPr lang="en-US" sz="2200" dirty="0"/>
              <a:t>As the verses of Lamentations accumulate, readers cannot help but wonder how many different ways Jeremiah could describe the desolation of the once proud city of Jerusalem. Children begged food from their mothers (Lamentations 2:12), young men and women were cut down by swords (2:21), and disgustedly, formerly compassionate mothers used their children for food (4:10).  Even the city’s roads mourned over its condition (1:4)!  Jeremiah could not help but acknowledge the abject state of this city, piled with rubble.</a:t>
            </a:r>
          </a:p>
          <a:p>
            <a:pPr marL="89154" indent="0">
              <a:buNone/>
            </a:pPr>
            <a:endParaRPr lang="en-US" sz="2200" dirty="0"/>
          </a:p>
          <a:p>
            <a:pPr marL="89154" indent="0">
              <a:buNone/>
            </a:pPr>
            <a:r>
              <a:rPr lang="en-US" sz="2200" dirty="0"/>
              <a:t>The pain so evident in Jeremiah’s reaction to this devastation clearly communicates the significance of the terrible condition in Jerusalem. Speaking in the first person, Jeremiah pictured himself captured in a besieged city, without anyone to hear his prayers, and as a target for the arrows of the enemy (3:7–8, 12).  Yet even in this seemingly hopeless situation, he somehow found hope in the Lord (3:21–24).</a:t>
            </a:r>
          </a:p>
        </p:txBody>
      </p:sp>
    </p:spTree>
    <p:extLst>
      <p:ext uri="{BB962C8B-B14F-4D97-AF65-F5344CB8AC3E}">
        <p14:creationId xmlns:p14="http://schemas.microsoft.com/office/powerpoint/2010/main" val="766227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84681-4A8E-2D41-8ADD-E6CB00E4EB2E}"/>
              </a:ext>
            </a:extLst>
          </p:cNvPr>
          <p:cNvSpPr>
            <a:spLocks noGrp="1"/>
          </p:cNvSpPr>
          <p:nvPr>
            <p:ph type="title"/>
          </p:nvPr>
        </p:nvSpPr>
        <p:spPr/>
        <p:txBody>
          <a:bodyPr>
            <a:normAutofit/>
          </a:bodyPr>
          <a:lstStyle/>
          <a:p>
            <a:r>
              <a:rPr lang="en-US" sz="3200" dirty="0">
                <a:solidFill>
                  <a:schemeClr val="accent1"/>
                </a:solidFill>
              </a:rPr>
              <a:t>How do I apply this?</a:t>
            </a:r>
          </a:p>
        </p:txBody>
      </p:sp>
      <p:sp>
        <p:nvSpPr>
          <p:cNvPr id="3" name="Content Placeholder 2">
            <a:extLst>
              <a:ext uri="{FF2B5EF4-FFF2-40B4-BE49-F238E27FC236}">
                <a16:creationId xmlns:a16="http://schemas.microsoft.com/office/drawing/2014/main" id="{05C53D9A-B1B6-7F41-925B-5796F7AFFFEF}"/>
              </a:ext>
            </a:extLst>
          </p:cNvPr>
          <p:cNvSpPr>
            <a:spLocks noGrp="1"/>
          </p:cNvSpPr>
          <p:nvPr>
            <p:ph idx="1"/>
          </p:nvPr>
        </p:nvSpPr>
        <p:spPr>
          <a:xfrm>
            <a:off x="285750" y="1714500"/>
            <a:ext cx="8629650" cy="4686301"/>
          </a:xfrm>
        </p:spPr>
        <p:txBody>
          <a:bodyPr>
            <a:normAutofit/>
          </a:bodyPr>
          <a:lstStyle/>
          <a:p>
            <a:pPr marL="118872" indent="0">
              <a:buNone/>
            </a:pPr>
            <a:r>
              <a:rPr lang="en-US" sz="2400" dirty="0"/>
              <a:t>Lamentations reminds us of the importance not only of mourning over our sin but of asking the Lord for His forgiveness when we fail Him.  Much of Jeremiah’s poetry concerns itself with the fallen bricks and cracking mortar of the overrun city.  Do you see any of that destroyed city in your own life? Are you mourning over the sin that’s brought you to this point? Do you feel overrun by an alien power; are you in need of some hope from the Lord?  Turn to Lamentations 3:17–26, where you’ll find someone aware of sin’s consequences and saddened by the results but who has placed his hope and his trust in the Lord.</a:t>
            </a:r>
          </a:p>
          <a:p>
            <a:pPr marL="118872" indent="0">
              <a:buNone/>
            </a:pPr>
            <a:endParaRPr lang="en-US" sz="2400" dirty="0"/>
          </a:p>
          <a:p>
            <a:pPr marL="118872" indent="0">
              <a:buNone/>
            </a:pPr>
            <a:endParaRPr lang="en-US" sz="2400" dirty="0"/>
          </a:p>
        </p:txBody>
      </p:sp>
    </p:spTree>
    <p:extLst>
      <p:ext uri="{BB962C8B-B14F-4D97-AF65-F5344CB8AC3E}">
        <p14:creationId xmlns:p14="http://schemas.microsoft.com/office/powerpoint/2010/main" val="19249373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4401</TotalTime>
  <Words>7171</Words>
  <Application>Microsoft Macintosh PowerPoint</Application>
  <PresentationFormat>On-screen Show (4:3)</PresentationFormat>
  <Paragraphs>434</Paragraphs>
  <Slides>24</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Abadi MT Condensed Extra Bold</vt:lpstr>
      <vt:lpstr>Arial</vt:lpstr>
      <vt:lpstr>Arial Black</vt:lpstr>
      <vt:lpstr>Calibri</vt:lpstr>
      <vt:lpstr>Corbel</vt:lpstr>
      <vt:lpstr>Wingdings</vt:lpstr>
      <vt:lpstr>Wingdings 2</vt:lpstr>
      <vt:lpstr>Wingdings 3</vt:lpstr>
      <vt:lpstr>Module</vt:lpstr>
      <vt:lpstr>Symphony of the Scriptures</vt:lpstr>
      <vt:lpstr>Lamentations</vt:lpstr>
      <vt:lpstr>PowerPoint Presentation</vt:lpstr>
      <vt:lpstr>Introduction</vt:lpstr>
      <vt:lpstr>Who wrote the book?</vt:lpstr>
      <vt:lpstr>  Where are we?  </vt:lpstr>
      <vt:lpstr>  Why is Lamentations so important?  </vt:lpstr>
      <vt:lpstr>What's the point?</vt:lpstr>
      <vt:lpstr>How do I apply this?</vt:lpstr>
      <vt:lpstr>Lamentations is about Jeremiah’s empathy</vt:lpstr>
      <vt:lpstr>The use of Acrostic’s</vt:lpstr>
      <vt:lpstr>Brief Outline</vt:lpstr>
      <vt:lpstr>Brief Outline</vt:lpstr>
      <vt:lpstr>Brief Outline</vt:lpstr>
      <vt:lpstr>Brief Outline</vt:lpstr>
      <vt:lpstr>Brief Outline</vt:lpstr>
      <vt:lpstr>Brief Outline</vt:lpstr>
      <vt:lpstr>Takeaways from Lamentations</vt:lpstr>
      <vt:lpstr>Takeaways from Lamentations</vt:lpstr>
      <vt:lpstr>Takeaways from Lamentations</vt:lpstr>
      <vt:lpstr>Takeaways from Lamentations</vt:lpstr>
      <vt:lpstr>Takeaways from Lamentations</vt:lpstr>
      <vt:lpstr>Takeaways</vt:lpstr>
      <vt:lpstr>Lamentations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152</cp:revision>
  <cp:lastPrinted>2021-05-05T19:36:54Z</cp:lastPrinted>
  <dcterms:created xsi:type="dcterms:W3CDTF">2010-11-07T11:38:16Z</dcterms:created>
  <dcterms:modified xsi:type="dcterms:W3CDTF">2022-12-23T18:23:16Z</dcterms:modified>
</cp:coreProperties>
</file>